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2"/>
  </p:sldMasterIdLst>
  <p:notesMasterIdLst>
    <p:notesMasterId r:id="rId49"/>
  </p:notesMasterIdLst>
  <p:handoutMasterIdLst>
    <p:handoutMasterId r:id="rId50"/>
  </p:handoutMasterIdLst>
  <p:sldIdLst>
    <p:sldId id="274" r:id="rId3"/>
    <p:sldId id="276" r:id="rId4"/>
    <p:sldId id="542" r:id="rId5"/>
    <p:sldId id="515" r:id="rId6"/>
    <p:sldId id="517" r:id="rId7"/>
    <p:sldId id="518" r:id="rId8"/>
    <p:sldId id="519" r:id="rId9"/>
    <p:sldId id="520" r:id="rId10"/>
    <p:sldId id="521" r:id="rId11"/>
    <p:sldId id="522" r:id="rId12"/>
    <p:sldId id="543" r:id="rId13"/>
    <p:sldId id="548" r:id="rId14"/>
    <p:sldId id="549" r:id="rId15"/>
    <p:sldId id="568" r:id="rId16"/>
    <p:sldId id="544" r:id="rId17"/>
    <p:sldId id="545" r:id="rId18"/>
    <p:sldId id="546" r:id="rId19"/>
    <p:sldId id="524" r:id="rId20"/>
    <p:sldId id="525" r:id="rId21"/>
    <p:sldId id="526" r:id="rId22"/>
    <p:sldId id="562" r:id="rId23"/>
    <p:sldId id="563" r:id="rId24"/>
    <p:sldId id="564" r:id="rId25"/>
    <p:sldId id="565" r:id="rId26"/>
    <p:sldId id="566" r:id="rId27"/>
    <p:sldId id="567" r:id="rId28"/>
    <p:sldId id="527" r:id="rId29"/>
    <p:sldId id="528" r:id="rId30"/>
    <p:sldId id="529" r:id="rId31"/>
    <p:sldId id="530" r:id="rId32"/>
    <p:sldId id="532" r:id="rId33"/>
    <p:sldId id="534" r:id="rId34"/>
    <p:sldId id="556" r:id="rId35"/>
    <p:sldId id="557" r:id="rId36"/>
    <p:sldId id="559" r:id="rId37"/>
    <p:sldId id="560" r:id="rId38"/>
    <p:sldId id="561" r:id="rId39"/>
    <p:sldId id="535" r:id="rId40"/>
    <p:sldId id="536" r:id="rId41"/>
    <p:sldId id="537" r:id="rId42"/>
    <p:sldId id="538" r:id="rId43"/>
    <p:sldId id="541" r:id="rId44"/>
    <p:sldId id="457" r:id="rId45"/>
    <p:sldId id="514" r:id="rId46"/>
    <p:sldId id="419" r:id="rId47"/>
    <p:sldId id="420" r:id="rId48"/>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F09B291E-4D63-44D8-9FE2-F9EEBB49D803}">
          <p14:sldIdLst>
            <p14:sldId id="274"/>
            <p14:sldId id="276"/>
            <p14:sldId id="542"/>
          </p14:sldIdLst>
        </p14:section>
        <p14:section name="Data Types" id="{A2E9A071-4CE6-48B9-ADE6-28570D9CFC0F}">
          <p14:sldIdLst>
            <p14:sldId id="515"/>
          </p14:sldIdLst>
        </p14:section>
        <p14:section name="Creating Database" id="{FAA0004B-BF33-4391-A2DD-601663B9EC77}">
          <p14:sldIdLst>
            <p14:sldId id="517"/>
            <p14:sldId id="518"/>
            <p14:sldId id="519"/>
          </p14:sldIdLst>
        </p14:section>
        <p14:section name="Create Table" id="{3E743E31-33C3-4D16-BBD7-C7B0E16B14F6}">
          <p14:sldIdLst>
            <p14:sldId id="520"/>
            <p14:sldId id="521"/>
            <p14:sldId id="522"/>
            <p14:sldId id="543"/>
            <p14:sldId id="548"/>
            <p14:sldId id="549"/>
            <p14:sldId id="568"/>
            <p14:sldId id="544"/>
            <p14:sldId id="545"/>
            <p14:sldId id="546"/>
          </p14:sldIdLst>
        </p14:section>
        <p14:section name="Dropping Table" id="{B743F016-9416-473A-9C8A-96A5BB529F0F}">
          <p14:sldIdLst>
            <p14:sldId id="524"/>
            <p14:sldId id="525"/>
            <p14:sldId id="526"/>
            <p14:sldId id="562"/>
            <p14:sldId id="563"/>
            <p14:sldId id="564"/>
            <p14:sldId id="565"/>
            <p14:sldId id="566"/>
            <p14:sldId id="567"/>
          </p14:sldIdLst>
        </p14:section>
        <p14:section name="Dropping Database" id="{6AD4A25C-72A7-41B4-BF34-56DB48257202}">
          <p14:sldIdLst>
            <p14:sldId id="527"/>
            <p14:sldId id="528"/>
            <p14:sldId id="529"/>
          </p14:sldIdLst>
        </p14:section>
        <p14:section name="Altering Tables and Columns" id="{80EC435F-22B6-48F4-8311-138EC8AE91EF}">
          <p14:sldIdLst>
            <p14:sldId id="530"/>
            <p14:sldId id="532"/>
            <p14:sldId id="534"/>
            <p14:sldId id="556"/>
            <p14:sldId id="557"/>
            <p14:sldId id="559"/>
            <p14:sldId id="560"/>
            <p14:sldId id="561"/>
          </p14:sldIdLst>
        </p14:section>
        <p14:section name="Inserting and Selecting Data" id="{2B49A375-B26A-4D93-9907-FC5EAF10B8E3}">
          <p14:sldIdLst>
            <p14:sldId id="535"/>
            <p14:sldId id="536"/>
            <p14:sldId id="537"/>
          </p14:sldIdLst>
        </p14:section>
        <p14:section name="Truncating Data" id="{D1682947-9934-4CE3-A1F4-3286D9003A6D}">
          <p14:sldIdLst>
            <p14:sldId id="538"/>
            <p14:sldId id="541"/>
          </p14:sldIdLst>
        </p14:section>
        <p14:section name="Summary" id="{74E48815-88DC-41B3-A7D7-FC3F3F742483}">
          <p14:sldIdLst>
            <p14:sldId id="457"/>
            <p14:sldId id="514"/>
            <p14:sldId id="419"/>
            <p14:sldId id="420"/>
          </p14:sldIdLst>
        </p14:section>
      </p14:sectionLst>
    </p:ext>
    <p:ext uri="{EFAFB233-063F-42B5-8137-9DF3F51BA10A}">
      <p15:sldGuideLst xmlns:p15="http://schemas.microsoft.com/office/powerpoint/2012/main">
        <p15:guide id="1" orient="horz" pos="2160" userDrawn="1">
          <p15:clr>
            <a:srgbClr val="A4A3A4"/>
          </p15:clr>
        </p15:guide>
        <p15:guide id="5" pos="3839"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BE60"/>
    <a:srgbClr val="C6C0AA"/>
    <a:srgbClr val="FBEEDC"/>
    <a:srgbClr val="F0A22E"/>
    <a:srgbClr val="603A14"/>
    <a:srgbClr val="E85C0E"/>
    <a:srgbClr val="BAB398"/>
    <a:srgbClr val="ADA485"/>
    <a:srgbClr val="663606"/>
    <a:srgbClr val="663106"/>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129" autoAdjust="0"/>
    <p:restoredTop sz="94533" autoAdjust="0"/>
  </p:normalViewPr>
  <p:slideViewPr>
    <p:cSldViewPr>
      <p:cViewPr varScale="1">
        <p:scale>
          <a:sx n="87" d="100"/>
          <a:sy n="87" d="100"/>
        </p:scale>
        <p:origin x="706" y="67"/>
      </p:cViewPr>
      <p:guideLst>
        <p:guide orient="horz" pos="2160"/>
        <p:guide pos="3839"/>
      </p:guideLst>
    </p:cSldViewPr>
  </p:slideViewPr>
  <p:outlineViewPr>
    <p:cViewPr>
      <p:scale>
        <a:sx n="33" d="100"/>
        <a:sy n="33" d="100"/>
      </p:scale>
      <p:origin x="0" y="-6192"/>
    </p:cViewPr>
  </p:outlineViewPr>
  <p:notesTextViewPr>
    <p:cViewPr>
      <p:scale>
        <a:sx n="3" d="2"/>
        <a:sy n="3" d="2"/>
      </p:scale>
      <p:origin x="0" y="0"/>
    </p:cViewPr>
  </p:notesTextViewPr>
  <p:sorterViewPr>
    <p:cViewPr>
      <p:scale>
        <a:sx n="100" d="100"/>
        <a:sy n="100" d="100"/>
      </p:scale>
      <p:origin x="0" y="0"/>
    </p:cViewPr>
  </p:sorterViewPr>
  <p:notesViewPr>
    <p:cSldViewPr showGuides="1">
      <p:cViewPr varScale="1">
        <p:scale>
          <a:sx n="66" d="100"/>
          <a:sy n="66" d="100"/>
        </p:scale>
        <p:origin x="2419" y="-53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handoutMaster" Target="handoutMasters/handoutMaster1.xml"/><Relationship Id="rId55"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commentAuthors" Target="commentAuthors.xml"/><Relationship Id="rId3"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softuni.org/" TargetMode="External"/><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2520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252000"/>
          </a:xfrm>
          <a:prstGeom prst="rect">
            <a:avLst/>
          </a:prstGeom>
        </p:spPr>
        <p:txBody>
          <a:bodyPr vert="horz" lIns="91440" tIns="45720" rIns="91440" bIns="45720" rtlCol="0"/>
          <a:lstStyle>
            <a:lvl1pPr algn="r">
              <a:defRPr sz="1200"/>
            </a:lvl1pPr>
          </a:lstStyle>
          <a:p>
            <a:fld id="{FE5B4EDC-59C0-49C7-8ADA-5A781B329E02}" type="datetimeFigureOut">
              <a:rPr lang="en-US"/>
              <a:pPr/>
              <a:t>9/26/2016</a:t>
            </a:fld>
            <a:endParaRPr dirty="0"/>
          </a:p>
        </p:txBody>
      </p:sp>
      <p:sp>
        <p:nvSpPr>
          <p:cNvPr id="4" name="Footer Placeholder 3"/>
          <p:cNvSpPr>
            <a:spLocks noGrp="1"/>
          </p:cNvSpPr>
          <p:nvPr>
            <p:ph type="ftr" sz="quarter" idx="2"/>
          </p:nvPr>
        </p:nvSpPr>
        <p:spPr>
          <a:xfrm>
            <a:off x="0" y="8747999"/>
            <a:ext cx="6165000" cy="394413"/>
          </a:xfrm>
          <a:prstGeom prst="rect">
            <a:avLst/>
          </a:prstGeom>
        </p:spPr>
        <p:txBody>
          <a:bodyPr vert="horz" lIns="91440" tIns="45720" rIns="91440" bIns="45720" rtlCol="0" anchor="b"/>
          <a:lstStyle>
            <a:lvl1pPr algn="l">
              <a:defRPr sz="1200"/>
            </a:lvl1pPr>
          </a:lstStyle>
          <a:p>
            <a:r>
              <a:rPr lang="en-US" sz="1000" dirty="0"/>
              <a:t>© Software University Foundation – </a:t>
            </a:r>
            <a:r>
              <a:rPr lang="en-US" sz="1000" u="sng" dirty="0">
                <a:hlinkClick r:id="rId2"/>
              </a:rPr>
              <a:t>http://softuni.org</a:t>
            </a:r>
            <a:endParaRPr lang="en-US" sz="1000" dirty="0"/>
          </a:p>
          <a:p>
            <a:r>
              <a:rPr lang="en-US" sz="1000" dirty="0"/>
              <a:t>This work is licensed under the </a:t>
            </a:r>
            <a:r>
              <a:rPr lang="en-US" sz="1000" u="sng" noProof="1">
                <a:hlinkClick r:id="rId3"/>
              </a:rPr>
              <a:t>Creative Commons Attribution-NonCommercial-ShareAlike</a:t>
            </a:r>
            <a:r>
              <a:rPr lang="en-US" sz="1000" noProof="1"/>
              <a:t> </a:t>
            </a:r>
            <a:r>
              <a:rPr lang="en-US" sz="1000" dirty="0"/>
              <a:t>license.</a:t>
            </a:r>
            <a:endParaRPr sz="1000" dirty="0"/>
          </a:p>
        </p:txBody>
      </p:sp>
      <p:sp>
        <p:nvSpPr>
          <p:cNvPr id="5" name="Slide Number Placeholder 4"/>
          <p:cNvSpPr>
            <a:spLocks noGrp="1"/>
          </p:cNvSpPr>
          <p:nvPr>
            <p:ph type="sldNum" sz="quarter" idx="3"/>
          </p:nvPr>
        </p:nvSpPr>
        <p:spPr>
          <a:xfrm>
            <a:off x="6165000" y="8748000"/>
            <a:ext cx="691412" cy="394412"/>
          </a:xfrm>
          <a:prstGeom prst="rect">
            <a:avLst/>
          </a:prstGeom>
        </p:spPr>
        <p:txBody>
          <a:bodyPr vert="horz" lIns="91440" tIns="45720" rIns="91440" bIns="45720" rtlCol="0" anchor="b"/>
          <a:lstStyle>
            <a:lvl1pPr algn="r">
              <a:defRPr sz="1200"/>
            </a:lvl1pPr>
          </a:lstStyle>
          <a:p>
            <a:fld id="{79429053-DC2A-4342-ADD4-2FD729D91E2C}" type="slidenum">
              <a:rPr sz="1000"/>
              <a:pPr/>
              <a:t>‹#›</a:t>
            </a:fld>
            <a:endParaRPr sz="1000" dirty="0"/>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f hdr="0" dt="0"/>
</p:handoutMaster>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jpe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jpeg>
</file>

<file path=ppt/media/image40.jpg>
</file>

<file path=ppt/media/image41.png>
</file>

<file path=ppt/media/image42.png>
</file>

<file path=ppt/media/image43.png>
</file>

<file path=ppt/media/image44.png>
</file>

<file path=ppt/media/image45.jpeg>
</file>

<file path=ppt/media/image46.png>
</file>

<file path=ppt/media/image47.png>
</file>

<file path=ppt/media/image48.png>
</file>

<file path=ppt/media/image49.png>
</file>

<file path=ppt/media/image5.jpeg>
</file>

<file path=ppt/media/image50.png>
</file>

<file path=ppt/media/image51.jpeg>
</file>

<file path=ppt/media/image52.png>
</file>

<file path=ppt/media/image53.png>
</file>

<file path=ppt/media/image54.jpe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softuni.org/" TargetMode="External"/><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252000"/>
          </a:xfrm>
          <a:prstGeom prst="rect">
            <a:avLst/>
          </a:prstGeom>
        </p:spPr>
        <p:txBody>
          <a:bodyPr vert="horz" lIns="91440" tIns="45720" rIns="91440" bIns="45720" rtlCol="0"/>
          <a:lstStyle>
            <a:lvl1pPr algn="l">
              <a:defRPr sz="1000"/>
            </a:lvl1pPr>
          </a:lstStyle>
          <a:p>
            <a:endParaRPr lang="en-US" dirty="0"/>
          </a:p>
        </p:txBody>
      </p:sp>
      <p:sp>
        <p:nvSpPr>
          <p:cNvPr id="3" name="Date Placeholder 2"/>
          <p:cNvSpPr>
            <a:spLocks noGrp="1"/>
          </p:cNvSpPr>
          <p:nvPr>
            <p:ph type="dt" idx="1"/>
          </p:nvPr>
        </p:nvSpPr>
        <p:spPr>
          <a:xfrm>
            <a:off x="3884613" y="0"/>
            <a:ext cx="2971800" cy="252000"/>
          </a:xfrm>
          <a:prstGeom prst="rect">
            <a:avLst/>
          </a:prstGeom>
        </p:spPr>
        <p:txBody>
          <a:bodyPr vert="horz" lIns="91440" tIns="45720" rIns="91440" bIns="45720" rtlCol="0"/>
          <a:lstStyle>
            <a:lvl1pPr algn="r">
              <a:defRPr sz="1000"/>
            </a:lvl1pPr>
          </a:lstStyle>
          <a:p>
            <a:fld id="{F2D8D46A-B586-417D-BFBD-8C8FE0AAF762}" type="datetimeFigureOut">
              <a:rPr lang="en-US" smtClean="0"/>
              <a:pPr/>
              <a:t>9/26/2016</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381000" y="4343400"/>
            <a:ext cx="6096000" cy="4114800"/>
          </a:xfrm>
          <a:prstGeom prst="rect">
            <a:avLst/>
          </a:prstGeom>
        </p:spPr>
        <p:txBody>
          <a:bodyPr vert="horz" lIns="91440" tIns="45720" rIns="91440" bIns="45720" rtlCol="0"/>
          <a:lstStyle/>
          <a:p>
            <a:pPr lvl="0"/>
            <a:r>
              <a:rPr dirty="0"/>
              <a:t>Click to edit Master text styles</a:t>
            </a:r>
          </a:p>
          <a:p>
            <a:pPr lvl="1"/>
            <a:r>
              <a:rPr dirty="0"/>
              <a:t>Second level</a:t>
            </a:r>
          </a:p>
          <a:p>
            <a:pPr lvl="2"/>
            <a:r>
              <a:rPr dirty="0"/>
              <a:t>Third level</a:t>
            </a:r>
          </a:p>
          <a:p>
            <a:pPr lvl="3"/>
            <a:r>
              <a:rPr dirty="0"/>
              <a:t>Fourth level</a:t>
            </a:r>
          </a:p>
          <a:p>
            <a:pPr lvl="4"/>
            <a:r>
              <a:rPr dirty="0"/>
              <a:t>Fifth level</a:t>
            </a:r>
          </a:p>
        </p:txBody>
      </p:sp>
      <p:sp>
        <p:nvSpPr>
          <p:cNvPr id="6" name="Footer Placeholder 5"/>
          <p:cNvSpPr>
            <a:spLocks noGrp="1"/>
          </p:cNvSpPr>
          <p:nvPr>
            <p:ph type="ftr" sz="quarter" idx="4"/>
          </p:nvPr>
        </p:nvSpPr>
        <p:spPr>
          <a:xfrm>
            <a:off x="-1" y="8747999"/>
            <a:ext cx="6308999" cy="394413"/>
          </a:xfrm>
          <a:prstGeom prst="rect">
            <a:avLst/>
          </a:prstGeom>
        </p:spPr>
        <p:txBody>
          <a:bodyPr vert="horz" lIns="91440" tIns="45720" rIns="91440" bIns="45720" rtlCol="0" anchor="b"/>
          <a:lstStyle>
            <a:lvl1pPr algn="l">
              <a:defRPr sz="1000"/>
            </a:lvl1pPr>
          </a:lstStyle>
          <a:p>
            <a:r>
              <a:rPr lang="en-US" sz="1000" dirty="0"/>
              <a:t>© Software University Foundation – </a:t>
            </a:r>
            <a:r>
              <a:rPr lang="en-US" sz="1000" u="sng" dirty="0">
                <a:hlinkClick r:id="rId2"/>
              </a:rPr>
              <a:t>http://softuni.org</a:t>
            </a:r>
            <a:endParaRPr lang="en-US" sz="1000" dirty="0"/>
          </a:p>
          <a:p>
            <a:r>
              <a:rPr lang="en-US" sz="1000" dirty="0"/>
              <a:t>This work is licensed under the </a:t>
            </a:r>
            <a:r>
              <a:rPr lang="en-US" sz="1000" u="sng" noProof="1">
                <a:hlinkClick r:id="rId3"/>
              </a:rPr>
              <a:t>Creative Commons Attribution-NonCommercial-ShareAlike</a:t>
            </a:r>
            <a:r>
              <a:rPr lang="en-US" sz="1000" noProof="1"/>
              <a:t> </a:t>
            </a:r>
            <a:r>
              <a:rPr lang="en-US" sz="1000" dirty="0"/>
              <a:t>license.</a:t>
            </a:r>
          </a:p>
        </p:txBody>
      </p:sp>
      <p:sp>
        <p:nvSpPr>
          <p:cNvPr id="7" name="Slide Number Placeholder 6"/>
          <p:cNvSpPr>
            <a:spLocks noGrp="1"/>
          </p:cNvSpPr>
          <p:nvPr>
            <p:ph type="sldNum" sz="quarter" idx="5"/>
          </p:nvPr>
        </p:nvSpPr>
        <p:spPr>
          <a:xfrm>
            <a:off x="6308999" y="8747999"/>
            <a:ext cx="547413" cy="394413"/>
          </a:xfrm>
          <a:prstGeom prst="rect">
            <a:avLst/>
          </a:prstGeom>
        </p:spPr>
        <p:txBody>
          <a:bodyPr vert="horz" lIns="91440" tIns="45720" rIns="91440" bIns="45720" rtlCol="0" anchor="b"/>
          <a:lstStyle>
            <a:lvl1pPr algn="r">
              <a:defRPr sz="1000"/>
            </a:lvl1pPr>
          </a:lstStyle>
          <a:p>
            <a:fld id="{3EBA5BD7-F043-4D1B-AA17-CD412FC534DE}" type="slidenum">
              <a:rPr lang="en-US" smtClean="0"/>
              <a:pPr/>
              <a:t>‹#›</a:t>
            </a:fld>
            <a:endParaRPr lang="en-US" dirty="0"/>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hf hdr="0" dt="0"/>
  <p:notesStyle>
    <a:lvl1pPr marL="0" algn="l" defTabSz="1218987" rtl="0" eaLnBrk="1" latinLnBrk="0" hangingPunct="1">
      <a:defRPr sz="1600" kern="1200">
        <a:solidFill>
          <a:schemeClr val="tx1"/>
        </a:solidFill>
        <a:latin typeface="+mn-lt"/>
        <a:ea typeface="+mn-ea"/>
        <a:cs typeface="+mn-cs"/>
      </a:defRPr>
    </a:lvl1pPr>
    <a:lvl2pPr marL="177800" indent="0" algn="l" defTabSz="1218987" rtl="0" eaLnBrk="1" latinLnBrk="0" hangingPunct="1">
      <a:defRPr sz="1600" kern="1200">
        <a:solidFill>
          <a:schemeClr val="tx1"/>
        </a:solidFill>
        <a:latin typeface="+mn-lt"/>
        <a:ea typeface="+mn-ea"/>
        <a:cs typeface="+mn-cs"/>
      </a:defRPr>
    </a:lvl2pPr>
    <a:lvl3pPr marL="361950" indent="0" algn="l" defTabSz="1218987" rtl="0" eaLnBrk="1" latinLnBrk="0" hangingPunct="1">
      <a:defRPr sz="1600" kern="1200">
        <a:solidFill>
          <a:schemeClr val="tx1"/>
        </a:solidFill>
        <a:latin typeface="+mn-lt"/>
        <a:ea typeface="+mn-ea"/>
        <a:cs typeface="+mn-cs"/>
      </a:defRPr>
    </a:lvl3pPr>
    <a:lvl4pPr marL="539750" indent="0" algn="l" defTabSz="1218987" rtl="0" eaLnBrk="1" latinLnBrk="0" hangingPunct="1">
      <a:defRPr sz="1600" kern="1200">
        <a:solidFill>
          <a:schemeClr val="tx1"/>
        </a:solidFill>
        <a:latin typeface="+mn-lt"/>
        <a:ea typeface="+mn-ea"/>
        <a:cs typeface="+mn-cs"/>
      </a:defRPr>
    </a:lvl4pPr>
    <a:lvl5pPr marL="717550" indent="0"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3.xml.rels><?xml version="1.0" encoding="UTF-8" standalone="yes"?>
<Relationships xmlns="http://schemas.openxmlformats.org/package/2006/relationships"><Relationship Id="rId8" Type="http://schemas.openxmlformats.org/officeDocument/2006/relationships/hyperlink" Target="http://creativecommons.org/licenses/by-nc-sa/4.0/" TargetMode="External"/><Relationship Id="rId3" Type="http://schemas.openxmlformats.org/officeDocument/2006/relationships/hyperlink" Target="https://msdn.microsoft.com/en-us/library/ms176089.aspx" TargetMode="External"/><Relationship Id="rId7" Type="http://schemas.openxmlformats.org/officeDocument/2006/relationships/hyperlink" Target="http://softuni.org/"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dev.mysql.com/doc/refman/5.7/en/binary-varbinary.html" TargetMode="External"/><Relationship Id="rId5" Type="http://schemas.openxmlformats.org/officeDocument/2006/relationships/hyperlink" Target="https://msdn.microsoft.com/en-us/library/ms188362.aspx" TargetMode="External"/><Relationship Id="rId4" Type="http://schemas.openxmlformats.org/officeDocument/2006/relationships/hyperlink" Target="http://dev.mysql.com/doc/refman/5.7/en/char.html"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44.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45.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46.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p>
          <a:p>
            <a:endParaRPr lang="en-US" dirty="0"/>
          </a:p>
          <a:p>
            <a:endParaRPr lang="en-US" dirty="0"/>
          </a:p>
        </p:txBody>
      </p:sp>
      <p:sp>
        <p:nvSpPr>
          <p:cNvPr id="5" name="Footer Placeholder 4"/>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6" name="Slide Number Placeholder 5"/>
          <p:cNvSpPr>
            <a:spLocks noGrp="1"/>
          </p:cNvSpPr>
          <p:nvPr>
            <p:ph type="sldNum" sz="quarter" idx="11"/>
          </p:nvPr>
        </p:nvSpPr>
        <p:spPr/>
        <p:txBody>
          <a:bodyPr/>
          <a:lstStyle/>
          <a:p>
            <a:fld id="{3EBA5BD7-F043-4D1B-AA17-CD412FC534DE}" type="slidenum">
              <a:rPr lang="en-US" smtClean="0"/>
              <a:pPr/>
              <a:t>1</a:t>
            </a:fld>
            <a:endParaRPr lang="en-US" dirty="0"/>
          </a:p>
        </p:txBody>
      </p:sp>
    </p:spTree>
    <p:extLst>
      <p:ext uri="{BB962C8B-B14F-4D97-AF65-F5344CB8AC3E}">
        <p14:creationId xmlns:p14="http://schemas.microsoft.com/office/powerpoint/2010/main" val="9141515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442" name="Rectangle 2"/>
          <p:cNvSpPr>
            <a:spLocks noGrp="1" noRot="1" noChangeAspect="1" noChangeArrowheads="1" noTextEdit="1"/>
          </p:cNvSpPr>
          <p:nvPr>
            <p:ph type="sldImg"/>
          </p:nvPr>
        </p:nvSpPr>
        <p:spPr>
          <a:ln/>
        </p:spPr>
      </p:sp>
      <p:sp>
        <p:nvSpPr>
          <p:cNvPr id="445443" name="Rectangle 3"/>
          <p:cNvSpPr>
            <a:spLocks noGrp="1" noChangeArrowheads="1"/>
          </p:cNvSpPr>
          <p:nvPr>
            <p:ph type="body" idx="1"/>
          </p:nvPr>
        </p:nvSpPr>
        <p:spPr/>
        <p:txBody>
          <a:bodyPr/>
          <a:lstStyle/>
          <a:p>
            <a:endParaRPr lang="bg-BG"/>
          </a:p>
        </p:txBody>
      </p:sp>
      <p:sp>
        <p:nvSpPr>
          <p:cNvPr id="2" name="Footer Placeholder 1"/>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3" name="Slide Number Placeholder 2"/>
          <p:cNvSpPr>
            <a:spLocks noGrp="1"/>
          </p:cNvSpPr>
          <p:nvPr>
            <p:ph type="sldNum" sz="quarter" idx="11"/>
          </p:nvPr>
        </p:nvSpPr>
        <p:spPr/>
        <p:txBody>
          <a:bodyPr/>
          <a:lstStyle/>
          <a:p>
            <a:fld id="{3EBA5BD7-F043-4D1B-AA17-CD412FC534DE}" type="slidenum">
              <a:rPr lang="en-US" smtClean="0"/>
              <a:pPr/>
              <a:t>2</a:t>
            </a:fld>
            <a:endParaRPr lang="en-US" dirty="0"/>
          </a:p>
        </p:txBody>
      </p:sp>
    </p:spTree>
    <p:extLst>
      <p:ext uri="{BB962C8B-B14F-4D97-AF65-F5344CB8AC3E}">
        <p14:creationId xmlns:p14="http://schemas.microsoft.com/office/powerpoint/2010/main" val="11347497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152400" y="4343400"/>
            <a:ext cx="15849600" cy="8305800"/>
          </a:xfrm>
        </p:spPr>
        <p:txBody>
          <a:bodyPr/>
          <a:lstStyle/>
          <a:p>
            <a:r>
              <a:rPr lang="en-US" b="1" dirty="0"/>
              <a:t>bit (Transact-SQL)</a:t>
            </a:r>
            <a:endParaRPr lang="en-US" dirty="0"/>
          </a:p>
          <a:p>
            <a:r>
              <a:rPr lang="en-US" dirty="0"/>
              <a:t>An integer data type that can take a value of 1, 0, or NULL.</a:t>
            </a:r>
          </a:p>
          <a:p>
            <a:r>
              <a:rPr lang="en-US" dirty="0"/>
              <a:t>The SQL Server Database Engine optimizes storage of bit columns. If there are 8 or less bit columns in a table, the columns are stored as 1 byte. If there are from 9 up to 16 bit columns, the columns are stored as 2 bytes, and so on.</a:t>
            </a:r>
          </a:p>
          <a:p>
            <a:r>
              <a:rPr lang="en-US" dirty="0"/>
              <a:t>The string values TRUE and FALSE can be converted to bit values: TRUE is converted to 1 and FALSE is converted to 0.</a:t>
            </a:r>
          </a:p>
          <a:p>
            <a:r>
              <a:rPr lang="en-US" b="1" dirty="0"/>
              <a:t>MySQL: </a:t>
            </a:r>
            <a:r>
              <a:rPr lang="en-US" dirty="0"/>
              <a:t>you can use </a:t>
            </a:r>
            <a:r>
              <a:rPr lang="en-US" b="1" dirty="0"/>
              <a:t>bool</a:t>
            </a:r>
            <a:r>
              <a:rPr lang="en-US" dirty="0"/>
              <a:t> and </a:t>
            </a:r>
            <a:r>
              <a:rPr lang="en-US" b="1" dirty="0" err="1"/>
              <a:t>boolean</a:t>
            </a:r>
            <a:r>
              <a:rPr lang="en-US" dirty="0"/>
              <a:t> which are at the moment aliases of </a:t>
            </a:r>
            <a:r>
              <a:rPr lang="en-US" b="1" dirty="0" err="1"/>
              <a:t>tinyint</a:t>
            </a:r>
            <a:r>
              <a:rPr lang="en-US" b="1" dirty="0"/>
              <a:t>(1</a:t>
            </a:r>
            <a:r>
              <a:rPr lang="en-US" dirty="0"/>
              <a:t>). A value of zero is considered false. Non-zero values are considered true.</a:t>
            </a:r>
          </a:p>
          <a:p>
            <a:r>
              <a:rPr lang="en-US" b="1" dirty="0"/>
              <a:t>MSSQL:</a:t>
            </a:r>
            <a:r>
              <a:rPr lang="en-US" dirty="0"/>
              <a:t> </a:t>
            </a:r>
            <a:r>
              <a:rPr lang="en-US" b="1" dirty="0"/>
              <a:t>char</a:t>
            </a:r>
            <a:r>
              <a:rPr lang="en-US" dirty="0"/>
              <a:t> is with fixed size and cannot store Unicode symbols. If the length of the entered sequence is less. </a:t>
            </a:r>
          </a:p>
          <a:p>
            <a:r>
              <a:rPr lang="en-US" b="1" dirty="0"/>
              <a:t>MSSQL: varchar </a:t>
            </a:r>
            <a:r>
              <a:rPr lang="en-US" dirty="0"/>
              <a:t>is with flexible size but similar to char on all other criteria.</a:t>
            </a:r>
          </a:p>
          <a:p>
            <a:r>
              <a:rPr lang="en-US" b="1" dirty="0"/>
              <a:t>MSSQL char/varchar </a:t>
            </a:r>
            <a:r>
              <a:rPr lang="en-US" dirty="0"/>
              <a:t>– additional info </a:t>
            </a:r>
            <a:r>
              <a:rPr lang="en-US" dirty="0">
                <a:hlinkClick r:id="rId3"/>
              </a:rPr>
              <a:t>https://msdn.microsoft.com/en-us/library/ms176089.aspx</a:t>
            </a:r>
            <a:endParaRPr lang="en-US" dirty="0"/>
          </a:p>
          <a:p>
            <a:r>
              <a:rPr lang="en-US" b="1" dirty="0"/>
              <a:t>MSSQL </a:t>
            </a:r>
            <a:r>
              <a:rPr lang="en-US" b="1" dirty="0" err="1"/>
              <a:t>nchar</a:t>
            </a:r>
            <a:r>
              <a:rPr lang="en-US" b="1" dirty="0"/>
              <a:t>/</a:t>
            </a:r>
            <a:r>
              <a:rPr lang="en-US" b="1" dirty="0" err="1"/>
              <a:t>nvarchar</a:t>
            </a:r>
            <a:r>
              <a:rPr lang="en-US" b="1" dirty="0"/>
              <a:t> –</a:t>
            </a:r>
            <a:r>
              <a:rPr lang="en-US" dirty="0"/>
              <a:t> almost identical to char/varchar but with the difference that you can put Unicode symbols and therefor each one of them take more space.</a:t>
            </a:r>
          </a:p>
          <a:p>
            <a:r>
              <a:rPr lang="en-US" b="1" dirty="0"/>
              <a:t>MySQL: char </a:t>
            </a:r>
            <a:r>
              <a:rPr lang="en-US" dirty="0"/>
              <a:t>is very similar to the char of MSSQL, but it can hold Unicode symbols. If the entered value is shorter than the size of the char(n), the rest is filled with spaces which are truncated when retrieved. The entered value is trimmed from trailing spaces, so ‘aa  ’ results in ‘aa’  when retrieved.</a:t>
            </a:r>
          </a:p>
          <a:p>
            <a:r>
              <a:rPr lang="en-US" b="1" dirty="0"/>
              <a:t>MySQL: varchar</a:t>
            </a:r>
            <a:r>
              <a:rPr lang="en-US" dirty="0"/>
              <a:t> is very similar to the </a:t>
            </a:r>
            <a:r>
              <a:rPr lang="en-US" dirty="0" err="1"/>
              <a:t>nvarchar</a:t>
            </a:r>
            <a:r>
              <a:rPr lang="en-US" dirty="0"/>
              <a:t> of MSSQL. It does not trim trailing white spaces of a value.</a:t>
            </a:r>
          </a:p>
          <a:p>
            <a:r>
              <a:rPr lang="en-US" b="1" dirty="0"/>
              <a:t>MySQL: char/varchar</a:t>
            </a:r>
            <a:r>
              <a:rPr lang="en-US" dirty="0"/>
              <a:t> – additional info</a:t>
            </a:r>
            <a:r>
              <a:rPr lang="en-US" b="1" dirty="0"/>
              <a:t> </a:t>
            </a:r>
            <a:r>
              <a:rPr lang="en-US" dirty="0">
                <a:hlinkClick r:id="rId4"/>
              </a:rPr>
              <a:t>http://dev.mysql.com/doc/refman/5.7/en/char.html</a:t>
            </a:r>
            <a:endParaRPr lang="en-US" dirty="0"/>
          </a:p>
          <a:p>
            <a:r>
              <a:rPr lang="en-US" b="1" dirty="0"/>
              <a:t>MSSQL: binary/</a:t>
            </a:r>
            <a:r>
              <a:rPr lang="en-US" b="1" dirty="0" err="1"/>
              <a:t>varbinary</a:t>
            </a:r>
            <a:r>
              <a:rPr lang="en-US" b="1" dirty="0"/>
              <a:t> – </a:t>
            </a:r>
            <a:r>
              <a:rPr lang="en-US" dirty="0"/>
              <a:t>analog of char/varchar, but for saving data as plain bytes </a:t>
            </a:r>
          </a:p>
          <a:p>
            <a:r>
              <a:rPr lang="en-US" b="1" dirty="0"/>
              <a:t>MSSQL: binary/</a:t>
            </a:r>
            <a:r>
              <a:rPr lang="en-US" b="1" dirty="0" err="1"/>
              <a:t>varbinary</a:t>
            </a:r>
            <a:r>
              <a:rPr lang="en-US" b="1" dirty="0"/>
              <a:t> – </a:t>
            </a:r>
            <a:r>
              <a:rPr lang="en-US" dirty="0"/>
              <a:t>additional info </a:t>
            </a:r>
            <a:r>
              <a:rPr lang="en-US" dirty="0">
                <a:hlinkClick r:id="rId5"/>
              </a:rPr>
              <a:t>https://msdn.microsoft.com/en-us/library/ms188362.aspx</a:t>
            </a:r>
            <a:endParaRPr lang="en-US" dirty="0"/>
          </a:p>
          <a:p>
            <a:r>
              <a:rPr lang="en-US" b="1" dirty="0"/>
              <a:t>MySQL:  binary/</a:t>
            </a:r>
            <a:r>
              <a:rPr lang="en-US" b="1" dirty="0" err="1"/>
              <a:t>varbinary</a:t>
            </a:r>
            <a:r>
              <a:rPr lang="en-US" b="1" dirty="0"/>
              <a:t> </a:t>
            </a:r>
            <a:r>
              <a:rPr lang="bg-BG" b="1" dirty="0"/>
              <a:t>- </a:t>
            </a:r>
            <a:r>
              <a:rPr lang="bg-BG" dirty="0"/>
              <a:t> </a:t>
            </a:r>
            <a:r>
              <a:rPr lang="en-US" dirty="0"/>
              <a:t>analog of the char/varchar, but for saving data as bytes</a:t>
            </a:r>
          </a:p>
          <a:p>
            <a:r>
              <a:rPr lang="en-US" b="1" dirty="0"/>
              <a:t>MYSQL: binary/</a:t>
            </a:r>
            <a:r>
              <a:rPr lang="en-US" b="1" dirty="0" err="1"/>
              <a:t>varbinary</a:t>
            </a:r>
            <a:r>
              <a:rPr lang="en-US" b="1" dirty="0"/>
              <a:t> – </a:t>
            </a:r>
            <a:r>
              <a:rPr lang="en-US" dirty="0"/>
              <a:t>additional info </a:t>
            </a:r>
            <a:r>
              <a:rPr lang="en-US" dirty="0">
                <a:hlinkClick r:id="rId6"/>
              </a:rPr>
              <a:t>http://dev.mysql.com/doc/refman/5.7/en/binary-varbinary.html</a:t>
            </a:r>
            <a:endParaRPr lang="en-US" dirty="0"/>
          </a:p>
          <a:p>
            <a:endParaRPr lang="en-US" dirty="0"/>
          </a:p>
          <a:p>
            <a:endParaRPr lang="en-US" dirty="0"/>
          </a:p>
          <a:p>
            <a:r>
              <a:rPr lang="en-US" b="1" dirty="0"/>
              <a:t>MYSQL: blob –</a:t>
            </a:r>
            <a:r>
              <a:rPr lang="en-US" dirty="0"/>
              <a:t> differs very slightly from </a:t>
            </a:r>
            <a:r>
              <a:rPr lang="en-US" dirty="0" err="1"/>
              <a:t>varbinary</a:t>
            </a:r>
            <a:r>
              <a:rPr lang="en-US" dirty="0"/>
              <a:t> by the following things: There is no trailing-space removal for BLOB when values are stored or retrieved. BLOB columns cannot have DEFAULT values.</a:t>
            </a:r>
            <a:br>
              <a:rPr lang="en-US" dirty="0"/>
            </a:br>
            <a:endParaRPr lang="en-US" b="1" dirty="0"/>
          </a:p>
          <a:p>
            <a:endParaRPr lang="en-US" b="1" dirty="0"/>
          </a:p>
          <a:p>
            <a:endParaRPr lang="en-US" b="1"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7"/>
              </a:rPr>
              <a:t>http://softuni.org</a:t>
            </a:r>
            <a:endParaRPr lang="en-US" sz="1000"/>
          </a:p>
          <a:p>
            <a:r>
              <a:rPr lang="en-US" sz="1000"/>
              <a:t>This work is licensed under the </a:t>
            </a:r>
            <a:r>
              <a:rPr lang="en-US" sz="1000" u="sng" noProof="1">
                <a:hlinkClick r:id="rId8"/>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4</a:t>
            </a:fld>
            <a:endParaRPr lang="en-US" dirty="0"/>
          </a:p>
        </p:txBody>
      </p:sp>
    </p:spTree>
    <p:extLst>
      <p:ext uri="{BB962C8B-B14F-4D97-AF65-F5344CB8AC3E}">
        <p14:creationId xmlns:p14="http://schemas.microsoft.com/office/powerpoint/2010/main" val="19913630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16456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44</a:t>
            </a:fld>
            <a:endParaRPr lang="en-US" dirty="0"/>
          </a:p>
        </p:txBody>
      </p:sp>
    </p:spTree>
    <p:extLst>
      <p:ext uri="{BB962C8B-B14F-4D97-AF65-F5344CB8AC3E}">
        <p14:creationId xmlns:p14="http://schemas.microsoft.com/office/powerpoint/2010/main" val="16876773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45</a:t>
            </a:fld>
            <a:endParaRPr lang="en-US" dirty="0"/>
          </a:p>
        </p:txBody>
      </p:sp>
    </p:spTree>
    <p:extLst>
      <p:ext uri="{BB962C8B-B14F-4D97-AF65-F5344CB8AC3E}">
        <p14:creationId xmlns:p14="http://schemas.microsoft.com/office/powerpoint/2010/main" val="21509941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46</a:t>
            </a:fld>
            <a:endParaRPr lang="en-US" dirty="0"/>
          </a:p>
        </p:txBody>
      </p:sp>
    </p:spTree>
    <p:extLst>
      <p:ext uri="{BB962C8B-B14F-4D97-AF65-F5344CB8AC3E}">
        <p14:creationId xmlns:p14="http://schemas.microsoft.com/office/powerpoint/2010/main" val="31115539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8" Type="http://schemas.openxmlformats.org/officeDocument/2006/relationships/hyperlink" Target="http://judge.softuni.bg/" TargetMode="External"/><Relationship Id="rId3" Type="http://schemas.openxmlformats.org/officeDocument/2006/relationships/image" Target="../media/image6.png"/><Relationship Id="rId7" Type="http://schemas.openxmlformats.org/officeDocument/2006/relationships/hyperlink" Target="http://forum.softuni.bg/" TargetMode="External"/><Relationship Id="rId12" Type="http://schemas.openxmlformats.org/officeDocument/2006/relationships/hyperlink" Target="http://www.introprogramming.info/" TargetMode="External"/><Relationship Id="rId2" Type="http://schemas.openxmlformats.org/officeDocument/2006/relationships/image" Target="../media/image5.jpeg"/><Relationship Id="rId1" Type="http://schemas.openxmlformats.org/officeDocument/2006/relationships/slideMaster" Target="../slideMasters/slideMaster1.xml"/><Relationship Id="rId6" Type="http://schemas.openxmlformats.org/officeDocument/2006/relationships/hyperlink" Target="http://www.nakov.com/" TargetMode="External"/><Relationship Id="rId11" Type="http://schemas.openxmlformats.org/officeDocument/2006/relationships/hyperlink" Target="http://www.youtube.com/SoftwareUniversity" TargetMode="External"/><Relationship Id="rId5" Type="http://schemas.openxmlformats.org/officeDocument/2006/relationships/hyperlink" Target="http://softuni.org/" TargetMode="External"/><Relationship Id="rId10" Type="http://schemas.openxmlformats.org/officeDocument/2006/relationships/hyperlink" Target="https://twitter.com/softunibg" TargetMode="External"/><Relationship Id="rId4" Type="http://schemas.openxmlformats.org/officeDocument/2006/relationships/hyperlink" Target="http://softuni.bg/" TargetMode="External"/><Relationship Id="rId9" Type="http://schemas.openxmlformats.org/officeDocument/2006/relationships/hyperlink" Target="https://www.facebook.com/SoftwareUniversity"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Slide">
    <p:bg bwMode="grayWhite">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366413" y="314301"/>
            <a:ext cx="7382341" cy="2000251"/>
          </a:xfrm>
        </p:spPr>
        <p:txBody>
          <a:bodyPr lIns="0" tIns="0" rIns="0" bIns="0">
            <a:normAutofit/>
          </a:bodyPr>
          <a:lstStyle>
            <a:lvl1pPr algn="r">
              <a:defRPr sz="5400">
                <a:solidFill>
                  <a:srgbClr val="F6D18E"/>
                </a:solidFill>
              </a:defRPr>
            </a:lvl1pPr>
          </a:lstStyle>
          <a:p>
            <a:r>
              <a:rPr lang="en-US" dirty="0"/>
              <a:t>Presentation Title</a:t>
            </a:r>
            <a:endParaRPr dirty="0"/>
          </a:p>
        </p:txBody>
      </p:sp>
      <p:sp>
        <p:nvSpPr>
          <p:cNvPr id="3" name="Subtitle 2"/>
          <p:cNvSpPr>
            <a:spLocks noGrp="1"/>
          </p:cNvSpPr>
          <p:nvPr>
            <p:ph type="subTitle" idx="1" hasCustomPrompt="1"/>
          </p:nvPr>
        </p:nvSpPr>
        <p:spPr>
          <a:xfrm>
            <a:off x="4366413" y="2346299"/>
            <a:ext cx="7382341" cy="1752600"/>
          </a:xfrm>
        </p:spPr>
        <p:txBody>
          <a:bodyPr lIns="0" tIns="0" rIns="0" bIns="0">
            <a:normAutofit/>
          </a:bodyPr>
          <a:lstStyle>
            <a:lvl1pPr marL="0" indent="0" algn="r">
              <a:spcBef>
                <a:spcPts val="0"/>
              </a:spcBef>
              <a:buNone/>
              <a:defRPr sz="4000" cap="none"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2" indent="0" algn="ctr">
              <a:buNone/>
              <a:defRPr>
                <a:solidFill>
                  <a:schemeClr val="tx1">
                    <a:tint val="75000"/>
                  </a:schemeClr>
                </a:solidFill>
              </a:defRPr>
            </a:lvl5pPr>
            <a:lvl6pPr marL="3047466"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dirty="0"/>
              <a:t>Presentation Subtitle</a:t>
            </a:r>
            <a:endParaRPr dirty="0"/>
          </a:p>
        </p:txBody>
      </p:sp>
      <p:sp>
        <p:nvSpPr>
          <p:cNvPr id="25" name="Text Placeholder 13"/>
          <p:cNvSpPr>
            <a:spLocks noGrp="1"/>
          </p:cNvSpPr>
          <p:nvPr>
            <p:ph type="body" sz="quarter" idx="10" hasCustomPrompt="1"/>
          </p:nvPr>
        </p:nvSpPr>
        <p:spPr bwMode="auto">
          <a:xfrm>
            <a:off x="760412" y="4164083"/>
            <a:ext cx="3187613" cy="525135"/>
          </a:xfrm>
          <a:prstGeom prst="rect">
            <a:avLst/>
          </a:prstGeom>
          <a:noFill/>
          <a:effectLst/>
        </p:spPr>
        <p:txBody>
          <a:bodyPr wrap="square" lIns="36000" tIns="36000" rIns="36000" bIns="36000" rtlCol="0" anchor="b" anchorCtr="0">
            <a:spAutoFit/>
          </a:bodyPr>
          <a:lstStyle>
            <a:lvl1pPr marL="0" indent="0" algn="l" rtl="0" fontAlgn="base">
              <a:spcBef>
                <a:spcPct val="0"/>
              </a:spcBef>
              <a:spcAft>
                <a:spcPct val="0"/>
              </a:spcAft>
              <a:buNone/>
              <a:defRPr lang="en-US" sz="2800" b="1" kern="1200" baseline="0" dirty="0" smtClean="0">
                <a:solidFill>
                  <a:srgbClr val="EE792A"/>
                </a:solidFill>
                <a:effectLst/>
                <a:latin typeface="+mn-lt"/>
                <a:ea typeface="+mn-ea"/>
                <a:cs typeface="+mn-cs"/>
              </a:defRPr>
            </a:lvl1pPr>
          </a:lstStyle>
          <a:p>
            <a:pPr lvl="0"/>
            <a:r>
              <a:rPr lang="en-US" dirty="0"/>
              <a:t>Author Name</a:t>
            </a:r>
          </a:p>
        </p:txBody>
      </p:sp>
      <p:sp>
        <p:nvSpPr>
          <p:cNvPr id="31" name="Picture Placeholder 4"/>
          <p:cNvSpPr>
            <a:spLocks noGrp="1"/>
          </p:cNvSpPr>
          <p:nvPr>
            <p:ph type="pic" sz="quarter" idx="16" hasCustomPrompt="1"/>
          </p:nvPr>
        </p:nvSpPr>
        <p:spPr>
          <a:xfrm>
            <a:off x="4366413" y="4191000"/>
            <a:ext cx="7382341" cy="1905000"/>
          </a:xfrm>
          <a:prstGeom prst="rect">
            <a:avLst/>
          </a:prstGeom>
        </p:spPr>
        <p:txBody>
          <a:bodyPr lIns="108000" tIns="36000" rIns="108000" bIns="36000"/>
          <a:lstStyle>
            <a:lvl1pPr marL="0" indent="0">
              <a:buNone/>
              <a:defRPr/>
            </a:lvl1pPr>
          </a:lstStyle>
          <a:p>
            <a:r>
              <a:rPr lang="en-US" dirty="0"/>
              <a:t>Insert a Picture Here</a:t>
            </a:r>
          </a:p>
        </p:txBody>
      </p:sp>
      <p:sp>
        <p:nvSpPr>
          <p:cNvPr id="32" name="Text Placeholder 13"/>
          <p:cNvSpPr>
            <a:spLocks noGrp="1"/>
          </p:cNvSpPr>
          <p:nvPr>
            <p:ph type="body" sz="quarter" idx="13" hasCustomPrompt="1"/>
          </p:nvPr>
        </p:nvSpPr>
        <p:spPr bwMode="auto">
          <a:xfrm>
            <a:off x="760413" y="4633982"/>
            <a:ext cx="3187614" cy="444343"/>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300" b="1" kern="1200" dirty="0" smtClean="0">
                <a:solidFill>
                  <a:srgbClr val="F4B36C"/>
                </a:solidFill>
                <a:effectLst/>
                <a:latin typeface="+mn-lt"/>
                <a:ea typeface="+mn-ea"/>
                <a:cs typeface="+mn-cs"/>
              </a:defRPr>
            </a:lvl1pPr>
          </a:lstStyle>
          <a:p>
            <a:pPr lvl="0"/>
            <a:r>
              <a:rPr lang="en-US" dirty="0"/>
              <a:t>Position</a:t>
            </a:r>
          </a:p>
        </p:txBody>
      </p:sp>
      <p:sp>
        <p:nvSpPr>
          <p:cNvPr id="33" name="Text Placeholder 13"/>
          <p:cNvSpPr>
            <a:spLocks noGrp="1"/>
          </p:cNvSpPr>
          <p:nvPr>
            <p:ph type="body" sz="quarter" idx="14" hasCustomPrompt="1"/>
          </p:nvPr>
        </p:nvSpPr>
        <p:spPr bwMode="auto">
          <a:xfrm>
            <a:off x="760412" y="5011671"/>
            <a:ext cx="3187613" cy="395869"/>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000" b="1" kern="1200" dirty="0" smtClean="0">
                <a:solidFill>
                  <a:schemeClr val="accent1">
                    <a:lumMod val="40000"/>
                    <a:lumOff val="60000"/>
                  </a:schemeClr>
                </a:solidFill>
                <a:effectLst/>
                <a:latin typeface="+mn-lt"/>
                <a:ea typeface="+mn-ea"/>
                <a:cs typeface="+mn-cs"/>
              </a:defRPr>
            </a:lvl1pPr>
          </a:lstStyle>
          <a:p>
            <a:pPr lvl="0"/>
            <a:r>
              <a:rPr lang="en-US" dirty="0"/>
              <a:t>Web Site</a:t>
            </a:r>
          </a:p>
        </p:txBody>
      </p:sp>
      <p:sp>
        <p:nvSpPr>
          <p:cNvPr id="34" name="Text Placeholder 13"/>
          <p:cNvSpPr>
            <a:spLocks noGrp="1"/>
          </p:cNvSpPr>
          <p:nvPr>
            <p:ph type="body" sz="quarter" idx="17" hasCustomPrompt="1"/>
          </p:nvPr>
        </p:nvSpPr>
        <p:spPr bwMode="auto">
          <a:xfrm>
            <a:off x="760412" y="5394605"/>
            <a:ext cx="3187613" cy="363552"/>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1800" b="1" kern="1200" dirty="0" smtClean="0">
                <a:solidFill>
                  <a:srgbClr val="F27A44"/>
                </a:solidFill>
                <a:effectLst/>
                <a:latin typeface="+mn-lt"/>
                <a:ea typeface="+mn-ea"/>
                <a:cs typeface="+mn-cs"/>
              </a:defRPr>
            </a:lvl1pPr>
          </a:lstStyle>
          <a:p>
            <a:pPr lvl="0"/>
            <a:r>
              <a:rPr lang="en-US" dirty="0"/>
              <a:t>Company Name</a:t>
            </a:r>
          </a:p>
        </p:txBody>
      </p:sp>
      <p:sp>
        <p:nvSpPr>
          <p:cNvPr id="35" name="Text Placeholder 13"/>
          <p:cNvSpPr>
            <a:spLocks noGrp="1"/>
          </p:cNvSpPr>
          <p:nvPr>
            <p:ph type="body" sz="quarter" idx="18" hasCustomPrompt="1"/>
          </p:nvPr>
        </p:nvSpPr>
        <p:spPr bwMode="auto">
          <a:xfrm>
            <a:off x="760412" y="5735767"/>
            <a:ext cx="3187613" cy="331235"/>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1600" b="1" kern="1200" dirty="0" smtClean="0">
                <a:solidFill>
                  <a:srgbClr val="F27A44"/>
                </a:solidFill>
                <a:effectLst/>
                <a:latin typeface="+mn-lt"/>
                <a:ea typeface="+mn-ea"/>
                <a:cs typeface="+mn-cs"/>
              </a:defRPr>
            </a:lvl1pPr>
          </a:lstStyle>
          <a:p>
            <a:pPr lvl="0"/>
            <a:r>
              <a:rPr lang="en-US" dirty="0"/>
              <a:t>Company Web Site</a:t>
            </a:r>
          </a:p>
        </p:txBody>
      </p:sp>
    </p:spTree>
    <p:extLst>
      <p:ext uri="{BB962C8B-B14F-4D97-AF65-F5344CB8AC3E}">
        <p14:creationId xmlns:p14="http://schemas.microsoft.com/office/powerpoint/2010/main" val="1847488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18" name="Date Placeholder 3"/>
          <p:cNvSpPr>
            <a:spLocks noGrp="1"/>
          </p:cNvSpPr>
          <p:nvPr>
            <p:ph type="dt" sz="half" idx="2"/>
          </p:nvPr>
        </p:nvSpPr>
        <p:spPr>
          <a:xfrm>
            <a:off x="188814" y="6525002"/>
            <a:ext cx="1223999" cy="196477"/>
          </a:xfrm>
          <a:prstGeom prst="rect">
            <a:avLst/>
          </a:prstGeom>
        </p:spPr>
        <p:txBody>
          <a:bodyPr vert="horz" lIns="36000" tIns="36000" rIns="36000" bIns="36000" rtlCol="0" anchor="ctr"/>
          <a:lstStyle>
            <a:lvl1pPr algn="l">
              <a:defRPr sz="1000">
                <a:solidFill>
                  <a:schemeClr val="tx1">
                    <a:tint val="75000"/>
                  </a:schemeClr>
                </a:solidFill>
              </a:defRPr>
            </a:lvl1pPr>
          </a:lstStyle>
          <a:p>
            <a:fld id="{055373AC-9AA7-423B-BA00-BA1C74164DBD}" type="datetime1">
              <a:rPr lang="en-US" smtClean="0"/>
              <a:pPr/>
              <a:t>9/26/2016</a:t>
            </a:fld>
            <a:endParaRPr lang="en-US" dirty="0"/>
          </a:p>
        </p:txBody>
      </p:sp>
      <p:sp>
        <p:nvSpPr>
          <p:cNvPr id="19" name="Footer Placeholder 4"/>
          <p:cNvSpPr>
            <a:spLocks noGrp="1"/>
          </p:cNvSpPr>
          <p:nvPr>
            <p:ph type="ftr" sz="quarter" idx="3"/>
          </p:nvPr>
        </p:nvSpPr>
        <p:spPr>
          <a:xfrm>
            <a:off x="1414412" y="6525002"/>
            <a:ext cx="10150400" cy="196477"/>
          </a:xfrm>
          <a:prstGeom prst="rect">
            <a:avLst/>
          </a:prstGeom>
        </p:spPr>
        <p:txBody>
          <a:bodyPr vert="horz" lIns="36000" tIns="36000" rIns="36000" bIns="36000" rtlCol="0" anchor="ctr"/>
          <a:lstStyle>
            <a:lvl1pPr algn="ctr">
              <a:defRPr sz="1000">
                <a:solidFill>
                  <a:schemeClr val="tx1">
                    <a:tint val="75000"/>
                  </a:schemeClr>
                </a:solidFill>
              </a:defRPr>
            </a:lvl1pPr>
          </a:lstStyle>
          <a:p>
            <a:endParaRPr lang="en-US" dirty="0"/>
          </a:p>
        </p:txBody>
      </p:sp>
      <p:sp>
        <p:nvSpPr>
          <p:cNvPr id="20" name="Slide Number Placeholder 5"/>
          <p:cNvSpPr>
            <a:spLocks noGrp="1"/>
          </p:cNvSpPr>
          <p:nvPr>
            <p:ph type="sldNum" sz="quarter" idx="4"/>
          </p:nvPr>
        </p:nvSpPr>
        <p:spPr>
          <a:xfrm>
            <a:off x="11566412" y="6525002"/>
            <a:ext cx="428822" cy="196477"/>
          </a:xfrm>
          <a:prstGeom prst="rect">
            <a:avLst/>
          </a:prstGeom>
        </p:spPr>
        <p:txBody>
          <a:bodyPr vert="horz" lIns="36000" tIns="36000" rIns="36000" bIns="36000" rtlCol="0" anchor="ctr"/>
          <a:lstStyle>
            <a:lvl1pPr algn="r">
              <a:defRPr sz="1000">
                <a:solidFill>
                  <a:schemeClr val="tx1">
                    <a:tint val="75000"/>
                  </a:schemeClr>
                </a:solidFill>
              </a:defRPr>
            </a:lvl1pPr>
          </a:lstStyle>
          <a:p>
            <a:fld id="{C014DD1E-5D91-48A3-AD6D-45FBA980D106}" type="slidenum">
              <a:rPr lang="en-US" smtClean="0"/>
              <a:pPr/>
              <a:t>‹#›</a:t>
            </a:fld>
            <a:endParaRPr lang="en-US" dirty="0"/>
          </a:p>
        </p:txBody>
      </p:sp>
      <p:sp>
        <p:nvSpPr>
          <p:cNvPr id="22" name="Content Placeholder 2"/>
          <p:cNvSpPr>
            <a:spLocks noGrp="1"/>
          </p:cNvSpPr>
          <p:nvPr>
            <p:ph idx="1" hasCustomPrompt="1"/>
          </p:nvPr>
        </p:nvSpPr>
        <p:spPr>
          <a:xfrm>
            <a:off x="190413" y="1151121"/>
            <a:ext cx="11804822" cy="5570355"/>
          </a:xfrm>
        </p:spPr>
        <p:txBody>
          <a:bodyPr/>
          <a:lstStyle>
            <a:lvl1pPr>
              <a:defRPr sz="3400"/>
            </a:lvl1pPr>
            <a:lvl2pPr>
              <a:defRPr sz="3200"/>
            </a:lvl2pPr>
            <a:lvl3pPr>
              <a:defRPr sz="3000"/>
            </a:lvl3pPr>
            <a:lvl4pPr>
              <a:defRPr sz="2800"/>
            </a:lvl4pPr>
            <a:lvl5pPr>
              <a:defRPr sz="2600"/>
            </a:lvl5pPr>
            <a:lvl6pPr>
              <a:defRPr/>
            </a:lvl6pPr>
            <a:lvl7pPr>
              <a:defRPr/>
            </a:lvl7pPr>
            <a:lvl8pPr>
              <a:defRPr/>
            </a:lvl8pPr>
            <a:lvl9pPr>
              <a:defRPr/>
            </a:lvl9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2" name="Title 1"/>
          <p:cNvSpPr>
            <a:spLocks noGrp="1"/>
          </p:cNvSpPr>
          <p:nvPr>
            <p:ph type="title" hasCustomPrompt="1"/>
          </p:nvPr>
        </p:nvSpPr>
        <p:spPr>
          <a:xfrm>
            <a:off x="188815" y="40341"/>
            <a:ext cx="9577597" cy="1110780"/>
          </a:xfrm>
        </p:spPr>
        <p:txBody>
          <a:bodyPr/>
          <a:lstStyle>
            <a:lvl1pPr>
              <a:defRPr>
                <a:solidFill>
                  <a:srgbClr val="F3BE60"/>
                </a:solidFill>
                <a:effectLst/>
              </a:defRPr>
            </a:lvl1pPr>
          </a:lstStyle>
          <a:p>
            <a:r>
              <a:rPr lang="en-US" dirty="0"/>
              <a:t>Slide Title</a:t>
            </a:r>
            <a:endParaRPr dirty="0"/>
          </a:p>
        </p:txBody>
      </p:sp>
      <p:pic>
        <p:nvPicPr>
          <p:cNvPr id="1026" name="Picture 2"/>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9828212" y="228600"/>
            <a:ext cx="2175525" cy="762000"/>
          </a:xfrm>
          <a:prstGeom prst="rect">
            <a:avLst/>
          </a:prstGeom>
          <a:noFill/>
        </p:spPr>
      </p:pic>
    </p:spTree>
    <p:extLst>
      <p:ext uri="{BB962C8B-B14F-4D97-AF65-F5344CB8AC3E}">
        <p14:creationId xmlns:p14="http://schemas.microsoft.com/office/powerpoint/2010/main" val="14067690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le Slide">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6212" y="4953000"/>
            <a:ext cx="8938472" cy="820600"/>
          </a:xfrm>
        </p:spPr>
        <p:txBody>
          <a:bodyPr lIns="36000" tIns="36000" rIns="36000" bIns="36000" anchor="b">
            <a:spAutoFit/>
          </a:bodyPr>
          <a:lstStyle>
            <a:lvl1pPr algn="ctr">
              <a:defRPr sz="5400" b="1" cap="none" baseline="0"/>
            </a:lvl1pPr>
          </a:lstStyle>
          <a:p>
            <a:r>
              <a:rPr lang="en-US" dirty="0"/>
              <a:t>Click to Edit Section Title</a:t>
            </a:r>
            <a:endParaRPr dirty="0"/>
          </a:p>
        </p:txBody>
      </p:sp>
      <p:sp>
        <p:nvSpPr>
          <p:cNvPr id="3" name="Text Placeholder 2"/>
          <p:cNvSpPr>
            <a:spLocks noGrp="1"/>
          </p:cNvSpPr>
          <p:nvPr>
            <p:ph type="body" idx="1" hasCustomPrompt="1"/>
          </p:nvPr>
        </p:nvSpPr>
        <p:spPr>
          <a:xfrm>
            <a:off x="1446212" y="5754968"/>
            <a:ext cx="8938472" cy="688256"/>
          </a:xfrm>
        </p:spPr>
        <p:txBody>
          <a:bodyPr lIns="36000" tIns="36000" rIns="36000" bIns="36000" anchor="t">
            <a:spAutoFit/>
          </a:bodyPr>
          <a:lstStyle>
            <a:lvl1pPr marL="0" indent="0" algn="ctr">
              <a:spcBef>
                <a:spcPts val="0"/>
              </a:spcBef>
              <a:buNone/>
              <a:defRPr sz="4000" cap="none"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2" indent="0">
              <a:buNone/>
              <a:defRPr sz="1900">
                <a:solidFill>
                  <a:schemeClr val="tx1">
                    <a:tint val="75000"/>
                  </a:schemeClr>
                </a:solidFill>
              </a:defRPr>
            </a:lvl5pPr>
            <a:lvl6pPr marL="3047466"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dirty="0"/>
              <a:t>Click to Edit Section Subtitle</a:t>
            </a:r>
          </a:p>
        </p:txBody>
      </p:sp>
      <p:pic>
        <p:nvPicPr>
          <p:cNvPr id="9" name="Picture 2"/>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9828212" y="228600"/>
            <a:ext cx="2175525" cy="762000"/>
          </a:xfrm>
          <a:prstGeom prst="rect">
            <a:avLst/>
          </a:prstGeom>
          <a:noFill/>
        </p:spPr>
      </p:pic>
    </p:spTree>
    <p:extLst>
      <p:ext uri="{BB962C8B-B14F-4D97-AF65-F5344CB8AC3E}">
        <p14:creationId xmlns:p14="http://schemas.microsoft.com/office/powerpoint/2010/main" val="36163306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Slide">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24785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Questions Slide">
    <p:bg>
      <p:bgPr>
        <a:blipFill dpi="0" rotWithShape="1">
          <a:blip r:embed="rId2" cstate="print">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8" name="Rectangle 27"/>
          <p:cNvSpPr/>
          <p:nvPr userDrawn="1"/>
        </p:nvSpPr>
        <p:spPr>
          <a:xfrm rot="20967018">
            <a:off x="52437" y="3176455"/>
            <a:ext cx="7313295" cy="1261884"/>
          </a:xfrm>
          <a:prstGeom prst="rect">
            <a:avLst/>
          </a:prstGeom>
        </p:spPr>
        <p:txBody>
          <a:bodyPr wrap="none" lIns="0" tIns="0" rIns="0" bIns="0" anchor="ctr" anchorCtr="0">
            <a:noAutofit/>
            <a:scene3d>
              <a:camera prst="orthographicFront"/>
              <a:lightRig rig="soft" dir="t">
                <a:rot lat="0" lon="0" rev="10800000"/>
              </a:lightRig>
            </a:scene3d>
            <a:sp3d>
              <a:bevelT w="27940" h="12700"/>
              <a:contourClr>
                <a:srgbClr val="DDDDDD"/>
              </a:contourClr>
            </a:sp3d>
          </a:bodyPr>
          <a:lstStyle/>
          <a:p>
            <a:pPr marL="0" lvl="0" indent="0" algn="ctr" eaLnBrk="0" hangingPunct="0">
              <a:lnSpc>
                <a:spcPct val="100000"/>
              </a:lnSpc>
              <a:spcBef>
                <a:spcPts val="0"/>
              </a:spcBef>
              <a:spcAft>
                <a:spcPts val="0"/>
              </a:spcAft>
              <a:buClr>
                <a:schemeClr val="accent5">
                  <a:lumMod val="40000"/>
                  <a:lumOff val="60000"/>
                </a:schemeClr>
              </a:buClr>
              <a:buSzPct val="70000"/>
              <a:buFont typeface="Wingdings 2" pitchFamily="18" charset="2"/>
              <a:buNone/>
            </a:pPr>
            <a:r>
              <a:rPr lang="en-US" sz="10000" b="1" kern="1200" noProof="0" dirty="0">
                <a:solidFill>
                  <a:srgbClr val="F3BE60"/>
                </a:solidFill>
                <a:latin typeface="+mj-lt"/>
                <a:ea typeface="+mj-ea"/>
                <a:cs typeface="+mj-cs"/>
              </a:rPr>
              <a:t>Questions?</a:t>
            </a:r>
            <a:endParaRPr lang="en-US" sz="10000" b="1" spc="150" dirty="0">
              <a:ln w="11430"/>
              <a:solidFill>
                <a:schemeClr val="tx1">
                  <a:lumMod val="40000"/>
                  <a:lumOff val="60000"/>
                </a:schemeClr>
              </a:solidFill>
              <a:effectLst>
                <a:outerShdw blurRad="25400" algn="tl" rotWithShape="0">
                  <a:srgbClr val="000000">
                    <a:alpha val="43000"/>
                  </a:srgbClr>
                </a:outerShdw>
              </a:effectLst>
              <a:latin typeface="+mn-lt"/>
            </a:endParaRPr>
          </a:p>
        </p:txBody>
      </p:sp>
      <p:sp>
        <p:nvSpPr>
          <p:cNvPr id="29" name="Text Placeholder 29"/>
          <p:cNvSpPr>
            <a:spLocks noGrp="1"/>
          </p:cNvSpPr>
          <p:nvPr>
            <p:ph type="body" sz="quarter" idx="10" hasCustomPrompt="1"/>
          </p:nvPr>
        </p:nvSpPr>
        <p:spPr>
          <a:xfrm>
            <a:off x="1529384" y="6400802"/>
            <a:ext cx="10482604" cy="363552"/>
          </a:xfrm>
          <a:prstGeom prst="rect">
            <a:avLst/>
          </a:prstGeom>
        </p:spPr>
        <p:txBody>
          <a:bodyPr wrap="square" lIns="36000" rIns="36000">
            <a:spAutoFit/>
          </a:bodyPr>
          <a:lstStyle>
            <a:lvl1pPr marL="0" indent="0" algn="r">
              <a:buNone/>
              <a:defRPr sz="1800">
                <a:latin typeface="+mn-lt"/>
              </a:defRPr>
            </a:lvl1pPr>
          </a:lstStyle>
          <a:p>
            <a:pPr lvl="0"/>
            <a:r>
              <a:rPr lang="en-US" dirty="0"/>
              <a:t>Course Web Site</a:t>
            </a:r>
          </a:p>
        </p:txBody>
      </p:sp>
      <p:pic>
        <p:nvPicPr>
          <p:cNvPr id="55" name="Picture 5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838412" y="261000"/>
            <a:ext cx="2050131" cy="670675"/>
          </a:xfrm>
          <a:prstGeom prst="rect">
            <a:avLst/>
          </a:prstGeom>
        </p:spPr>
      </p:pic>
      <p:sp>
        <p:nvSpPr>
          <p:cNvPr id="50" name="Title 1"/>
          <p:cNvSpPr>
            <a:spLocks noGrp="1"/>
          </p:cNvSpPr>
          <p:nvPr>
            <p:ph type="title" hasCustomPrompt="1"/>
          </p:nvPr>
        </p:nvSpPr>
        <p:spPr>
          <a:xfrm>
            <a:off x="188815" y="40341"/>
            <a:ext cx="9577597" cy="1110780"/>
          </a:xfrm>
        </p:spPr>
        <p:txBody>
          <a:bodyPr/>
          <a:lstStyle>
            <a:lvl1pPr>
              <a:defRPr>
                <a:solidFill>
                  <a:srgbClr val="F3BE60"/>
                </a:solidFill>
                <a:effectLst/>
              </a:defRPr>
            </a:lvl1pPr>
          </a:lstStyle>
          <a:p>
            <a:r>
              <a:rPr lang="en-US" dirty="0"/>
              <a:t>Presentation Title</a:t>
            </a:r>
            <a:endParaRPr dirty="0"/>
          </a:p>
        </p:txBody>
      </p:sp>
      <p:sp>
        <p:nvSpPr>
          <p:cNvPr id="2" name="TextBox 1">
            <a:hlinkClick r:id="rId4" tooltip="Software University - Quality Education, Profession and Job for Software Engineers"/>
          </p:cNvPr>
          <p:cNvSpPr txBox="1"/>
          <p:nvPr userDrawn="1"/>
        </p:nvSpPr>
        <p:spPr>
          <a:xfrm rot="322982">
            <a:off x="10066442" y="2253546"/>
            <a:ext cx="303288" cy="400110"/>
          </a:xfrm>
          <a:prstGeom prst="rect">
            <a:avLst/>
          </a:prstGeom>
          <a:noFill/>
        </p:spPr>
        <p:txBody>
          <a:bodyPr wrap="none" rtlCol="0">
            <a:spAutoFit/>
          </a:bodyPr>
          <a:lstStyle/>
          <a:p>
            <a:r>
              <a:rPr lang="en-US" sz="2000" b="1" dirty="0">
                <a:solidFill>
                  <a:srgbClr val="603A14"/>
                </a:solidFill>
              </a:rPr>
              <a:t>?</a:t>
            </a:r>
          </a:p>
        </p:txBody>
      </p:sp>
      <p:sp>
        <p:nvSpPr>
          <p:cNvPr id="27" name="TextBox 26">
            <a:hlinkClick r:id="rId5" tooltip="Software University Foundaton"/>
          </p:cNvPr>
          <p:cNvSpPr txBox="1"/>
          <p:nvPr userDrawn="1"/>
        </p:nvSpPr>
        <p:spPr>
          <a:xfrm rot="20630519">
            <a:off x="7568290" y="4341197"/>
            <a:ext cx="303288" cy="400110"/>
          </a:xfrm>
          <a:prstGeom prst="rect">
            <a:avLst/>
          </a:prstGeom>
          <a:noFill/>
        </p:spPr>
        <p:txBody>
          <a:bodyPr wrap="none" rtlCol="0">
            <a:spAutoFit/>
          </a:bodyPr>
          <a:lstStyle/>
          <a:p>
            <a:r>
              <a:rPr lang="en-US" sz="2000" b="1" dirty="0">
                <a:solidFill>
                  <a:srgbClr val="603A14"/>
                </a:solidFill>
              </a:rPr>
              <a:t>?</a:t>
            </a:r>
          </a:p>
        </p:txBody>
      </p:sp>
      <p:sp>
        <p:nvSpPr>
          <p:cNvPr id="51" name="TextBox 50">
            <a:hlinkClick r:id="rId6" tooltip="Svetlin Nakov - Programming and Education for Developers"/>
          </p:cNvPr>
          <p:cNvSpPr txBox="1"/>
          <p:nvPr userDrawn="1"/>
        </p:nvSpPr>
        <p:spPr>
          <a:xfrm>
            <a:off x="11500162" y="4679637"/>
            <a:ext cx="255198" cy="276999"/>
          </a:xfrm>
          <a:prstGeom prst="rect">
            <a:avLst/>
          </a:prstGeom>
          <a:noFill/>
        </p:spPr>
        <p:txBody>
          <a:bodyPr wrap="none" rtlCol="0">
            <a:spAutoFit/>
          </a:bodyPr>
          <a:lstStyle/>
          <a:p>
            <a:r>
              <a:rPr lang="en-US" sz="1200" dirty="0">
                <a:solidFill>
                  <a:srgbClr val="603A14"/>
                </a:solidFill>
              </a:rPr>
              <a:t>?</a:t>
            </a:r>
          </a:p>
        </p:txBody>
      </p:sp>
      <p:sp>
        <p:nvSpPr>
          <p:cNvPr id="52" name="TextBox 51">
            <a:hlinkClick r:id="rId7" tooltip="Software University - Discussion Forum"/>
          </p:cNvPr>
          <p:cNvSpPr txBox="1"/>
          <p:nvPr userDrawn="1"/>
        </p:nvSpPr>
        <p:spPr>
          <a:xfrm rot="20971262">
            <a:off x="6094412" y="6109081"/>
            <a:ext cx="268022" cy="307777"/>
          </a:xfrm>
          <a:prstGeom prst="rect">
            <a:avLst/>
          </a:prstGeom>
          <a:noFill/>
        </p:spPr>
        <p:txBody>
          <a:bodyPr wrap="none" rtlCol="0">
            <a:spAutoFit/>
          </a:bodyPr>
          <a:lstStyle/>
          <a:p>
            <a:r>
              <a:rPr lang="en-US" sz="1400" dirty="0">
                <a:solidFill>
                  <a:srgbClr val="603A14"/>
                </a:solidFill>
              </a:rPr>
              <a:t>?</a:t>
            </a:r>
          </a:p>
        </p:txBody>
      </p:sp>
      <p:sp>
        <p:nvSpPr>
          <p:cNvPr id="53" name="TextBox 52">
            <a:hlinkClick r:id="rId8" tooltip="Software University - Online Judge System"/>
          </p:cNvPr>
          <p:cNvSpPr txBox="1"/>
          <p:nvPr userDrawn="1"/>
        </p:nvSpPr>
        <p:spPr>
          <a:xfrm rot="569019">
            <a:off x="9155998" y="4032736"/>
            <a:ext cx="292068" cy="369332"/>
          </a:xfrm>
          <a:prstGeom prst="rect">
            <a:avLst/>
          </a:prstGeom>
          <a:noFill/>
        </p:spPr>
        <p:txBody>
          <a:bodyPr wrap="none" rtlCol="0">
            <a:spAutoFit/>
          </a:bodyPr>
          <a:lstStyle/>
          <a:p>
            <a:r>
              <a:rPr lang="en-US" sz="1800" b="1" dirty="0">
                <a:solidFill>
                  <a:srgbClr val="603A14"/>
                </a:solidFill>
              </a:rPr>
              <a:t>?</a:t>
            </a:r>
          </a:p>
        </p:txBody>
      </p:sp>
      <p:sp>
        <p:nvSpPr>
          <p:cNvPr id="54" name="TextBox 53">
            <a:hlinkClick r:id="rId9" tooltip="Software University @ Facebook"/>
          </p:cNvPr>
          <p:cNvSpPr txBox="1"/>
          <p:nvPr userDrawn="1"/>
        </p:nvSpPr>
        <p:spPr>
          <a:xfrm rot="219682">
            <a:off x="7047355" y="2560119"/>
            <a:ext cx="327334" cy="461665"/>
          </a:xfrm>
          <a:prstGeom prst="rect">
            <a:avLst/>
          </a:prstGeom>
          <a:noFill/>
        </p:spPr>
        <p:txBody>
          <a:bodyPr wrap="none" rtlCol="0">
            <a:spAutoFit/>
          </a:bodyPr>
          <a:lstStyle/>
          <a:p>
            <a:r>
              <a:rPr lang="en-US" sz="2400" b="1" dirty="0">
                <a:solidFill>
                  <a:srgbClr val="603A14"/>
                </a:solidFill>
              </a:rPr>
              <a:t>?</a:t>
            </a:r>
          </a:p>
        </p:txBody>
      </p:sp>
      <p:sp>
        <p:nvSpPr>
          <p:cNvPr id="56" name="TextBox 55">
            <a:hlinkClick r:id="rId10" tooltip="Software University @ Twitter"/>
          </p:cNvPr>
          <p:cNvSpPr txBox="1"/>
          <p:nvPr userDrawn="1"/>
        </p:nvSpPr>
        <p:spPr>
          <a:xfrm rot="20972266">
            <a:off x="11754532" y="2320841"/>
            <a:ext cx="268022" cy="307777"/>
          </a:xfrm>
          <a:prstGeom prst="rect">
            <a:avLst/>
          </a:prstGeom>
          <a:noFill/>
        </p:spPr>
        <p:txBody>
          <a:bodyPr wrap="none" rtlCol="0">
            <a:spAutoFit/>
          </a:bodyPr>
          <a:lstStyle/>
          <a:p>
            <a:r>
              <a:rPr lang="en-US" sz="1400" dirty="0">
                <a:solidFill>
                  <a:srgbClr val="603A14"/>
                </a:solidFill>
              </a:rPr>
              <a:t>?</a:t>
            </a:r>
          </a:p>
        </p:txBody>
      </p:sp>
      <p:sp>
        <p:nvSpPr>
          <p:cNvPr id="57" name="TextBox 56">
            <a:hlinkClick r:id="rId11" tooltip="Software University @ YouTube - free training courses and video lessons for software engineers"/>
          </p:cNvPr>
          <p:cNvSpPr txBox="1"/>
          <p:nvPr userDrawn="1"/>
        </p:nvSpPr>
        <p:spPr>
          <a:xfrm rot="562174">
            <a:off x="11774596" y="3447926"/>
            <a:ext cx="255198" cy="276999"/>
          </a:xfrm>
          <a:prstGeom prst="rect">
            <a:avLst/>
          </a:prstGeom>
          <a:noFill/>
        </p:spPr>
        <p:txBody>
          <a:bodyPr wrap="none" rtlCol="0">
            <a:spAutoFit/>
          </a:bodyPr>
          <a:lstStyle/>
          <a:p>
            <a:r>
              <a:rPr lang="en-US" sz="1200" dirty="0">
                <a:solidFill>
                  <a:srgbClr val="603A14"/>
                </a:solidFill>
              </a:rPr>
              <a:t>?</a:t>
            </a:r>
          </a:p>
        </p:txBody>
      </p:sp>
      <p:sp>
        <p:nvSpPr>
          <p:cNvPr id="58" name="TextBox 57">
            <a:hlinkClick r:id="rId12" tooltip="Programming Fundamentals Book and Vide Lessons: Learn C#, Programming, Data Structures, Algorithms and Quality Coding"/>
          </p:cNvPr>
          <p:cNvSpPr txBox="1"/>
          <p:nvPr userDrawn="1"/>
        </p:nvSpPr>
        <p:spPr>
          <a:xfrm rot="571210">
            <a:off x="11136783" y="5625911"/>
            <a:ext cx="268022" cy="307777"/>
          </a:xfrm>
          <a:prstGeom prst="rect">
            <a:avLst/>
          </a:prstGeom>
          <a:noFill/>
        </p:spPr>
        <p:txBody>
          <a:bodyPr wrap="none" rtlCol="0">
            <a:spAutoFit/>
          </a:bodyPr>
          <a:lstStyle/>
          <a:p>
            <a:r>
              <a:rPr lang="en-US" sz="1400" dirty="0">
                <a:solidFill>
                  <a:srgbClr val="603A14"/>
                </a:solidFill>
              </a:rPr>
              <a:t>?</a:t>
            </a:r>
          </a:p>
        </p:txBody>
      </p:sp>
    </p:spTree>
    <p:extLst>
      <p:ext uri="{BB962C8B-B14F-4D97-AF65-F5344CB8AC3E}">
        <p14:creationId xmlns:p14="http://schemas.microsoft.com/office/powerpoint/2010/main" val="4205820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214380" y="71439"/>
            <a:ext cx="8735325" cy="909637"/>
          </a:xfrm>
          <a:prstGeom prst="rect">
            <a:avLst/>
          </a:prstGeom>
        </p:spPr>
        <p:txBody>
          <a:bodyPr/>
          <a:lstStyle/>
          <a:p>
            <a:r>
              <a:rPr lang="en-US"/>
              <a:t>Click to edit Master title style</a:t>
            </a:r>
            <a:endParaRPr lang="bg-BG"/>
          </a:p>
        </p:txBody>
      </p:sp>
      <p:sp>
        <p:nvSpPr>
          <p:cNvPr id="3" name="Text Placeholder 2"/>
          <p:cNvSpPr>
            <a:spLocks noGrp="1"/>
          </p:cNvSpPr>
          <p:nvPr>
            <p:ph type="body" sz="half" idx="1"/>
          </p:nvPr>
        </p:nvSpPr>
        <p:spPr>
          <a:xfrm>
            <a:off x="431688" y="1268414"/>
            <a:ext cx="5561151" cy="5329237"/>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
        <p:nvSpPr>
          <p:cNvPr id="4" name="Content Placeholder 3"/>
          <p:cNvSpPr>
            <a:spLocks noGrp="1"/>
          </p:cNvSpPr>
          <p:nvPr>
            <p:ph sz="half" idx="2"/>
          </p:nvPr>
        </p:nvSpPr>
        <p:spPr>
          <a:xfrm>
            <a:off x="6195986" y="1268414"/>
            <a:ext cx="5561151" cy="5329237"/>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Tree>
    <p:extLst>
      <p:ext uri="{BB962C8B-B14F-4D97-AF65-F5344CB8AC3E}">
        <p14:creationId xmlns:p14="http://schemas.microsoft.com/office/powerpoint/2010/main" val="3565629645"/>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8">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188814" y="6525002"/>
            <a:ext cx="1223999" cy="196477"/>
          </a:xfrm>
          <a:prstGeom prst="rect">
            <a:avLst/>
          </a:prstGeom>
        </p:spPr>
        <p:txBody>
          <a:bodyPr vert="horz" lIns="36000" tIns="36000" rIns="36000" bIns="36000" rtlCol="0" anchor="ctr"/>
          <a:lstStyle>
            <a:lvl1pPr algn="l">
              <a:defRPr sz="1000">
                <a:solidFill>
                  <a:schemeClr val="tx1">
                    <a:tint val="75000"/>
                  </a:schemeClr>
                </a:solidFill>
              </a:defRPr>
            </a:lvl1pPr>
          </a:lstStyle>
          <a:p>
            <a:fld id="{055373AC-9AA7-423B-BA00-BA1C74164DBD}" type="datetime1">
              <a:rPr lang="en-US" smtClean="0"/>
              <a:pPr/>
              <a:t>9/26/2016</a:t>
            </a:fld>
            <a:endParaRPr lang="en-US" dirty="0"/>
          </a:p>
        </p:txBody>
      </p:sp>
      <p:sp>
        <p:nvSpPr>
          <p:cNvPr id="5" name="Footer Placeholder 4"/>
          <p:cNvSpPr>
            <a:spLocks noGrp="1"/>
          </p:cNvSpPr>
          <p:nvPr>
            <p:ph type="ftr" sz="quarter" idx="3"/>
          </p:nvPr>
        </p:nvSpPr>
        <p:spPr>
          <a:xfrm>
            <a:off x="1414412" y="6525002"/>
            <a:ext cx="10150400" cy="196477"/>
          </a:xfrm>
          <a:prstGeom prst="rect">
            <a:avLst/>
          </a:prstGeom>
        </p:spPr>
        <p:txBody>
          <a:bodyPr vert="horz" lIns="36000" tIns="36000" rIns="36000" bIns="36000" rtlCol="0" anchor="ctr"/>
          <a:lstStyle>
            <a:lvl1pPr algn="ctr">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1566412" y="6525002"/>
            <a:ext cx="428822" cy="196477"/>
          </a:xfrm>
          <a:prstGeom prst="rect">
            <a:avLst/>
          </a:prstGeom>
        </p:spPr>
        <p:txBody>
          <a:bodyPr vert="horz" lIns="36000" tIns="36000" rIns="36000" bIns="36000" rtlCol="0" anchor="ctr"/>
          <a:lstStyle>
            <a:lvl1pPr algn="r">
              <a:defRPr sz="1000">
                <a:solidFill>
                  <a:schemeClr val="tx1">
                    <a:tint val="75000"/>
                  </a:schemeClr>
                </a:solidFill>
              </a:defRPr>
            </a:lvl1pPr>
          </a:lstStyle>
          <a:p>
            <a:fld id="{C014DD1E-5D91-48A3-AD6D-45FBA980D106}" type="slidenum">
              <a:rPr lang="en-US" smtClean="0"/>
              <a:pPr/>
              <a:t>‹#›</a:t>
            </a:fld>
            <a:endParaRPr lang="en-US" dirty="0"/>
          </a:p>
        </p:txBody>
      </p:sp>
      <p:sp>
        <p:nvSpPr>
          <p:cNvPr id="2" name="Title Placeholder 1"/>
          <p:cNvSpPr>
            <a:spLocks noGrp="1"/>
          </p:cNvSpPr>
          <p:nvPr>
            <p:ph type="title"/>
          </p:nvPr>
        </p:nvSpPr>
        <p:spPr>
          <a:xfrm>
            <a:off x="190403" y="39574"/>
            <a:ext cx="11806432" cy="1111549"/>
          </a:xfrm>
          <a:prstGeom prst="rect">
            <a:avLst/>
          </a:prstGeom>
        </p:spPr>
        <p:txBody>
          <a:bodyPr vert="horz" lIns="108000" tIns="36000" rIns="108000" bIns="36000" rtlCol="0" anchor="ctr" anchorCtr="0">
            <a:normAutofit/>
          </a:bodyPr>
          <a:lstStyle/>
          <a:p>
            <a:r>
              <a:rPr lang="en-US" dirty="0"/>
              <a:t>Click to Edit Master Title Style</a:t>
            </a:r>
            <a:endParaRPr dirty="0"/>
          </a:p>
        </p:txBody>
      </p:sp>
      <p:sp>
        <p:nvSpPr>
          <p:cNvPr id="3" name="Text Placeholder 2"/>
          <p:cNvSpPr>
            <a:spLocks noGrp="1"/>
          </p:cNvSpPr>
          <p:nvPr>
            <p:ph type="body" idx="1"/>
          </p:nvPr>
        </p:nvSpPr>
        <p:spPr>
          <a:xfrm>
            <a:off x="190413" y="1151123"/>
            <a:ext cx="11804822" cy="5570353"/>
          </a:xfrm>
          <a:prstGeom prst="rect">
            <a:avLst/>
          </a:prstGeom>
        </p:spPr>
        <p:txBody>
          <a:bodyPr vert="horz" lIns="108000" tIns="36000" rIns="108000" bIns="36000" rtlCol="0">
            <a:norm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7" r:id="rId4"/>
    <p:sldLayoutId id="2147483668" r:id="rId5"/>
    <p:sldLayoutId id="2147483669" r:id="rId6"/>
  </p:sldLayoutIdLst>
  <p:hf hdr="0" ftr="0" dt="0"/>
  <p:txStyles>
    <p:titleStyle>
      <a:lvl1pPr algn="l" defTabSz="1218987" rtl="0" eaLnBrk="1" latinLnBrk="0" hangingPunct="1">
        <a:lnSpc>
          <a:spcPct val="90000"/>
        </a:lnSpc>
        <a:spcBef>
          <a:spcPct val="0"/>
        </a:spcBef>
        <a:buNone/>
        <a:defRPr sz="4000" b="1" kern="1200">
          <a:solidFill>
            <a:srgbClr val="F3BE60"/>
          </a:solidFill>
          <a:latin typeface="+mj-lt"/>
          <a:ea typeface="+mj-ea"/>
          <a:cs typeface="+mj-cs"/>
        </a:defRPr>
      </a:lvl1pPr>
    </p:titleStyle>
    <p:bodyStyle>
      <a:lvl1pPr marL="304747" indent="-304747" algn="l" defTabSz="1218987" rtl="0" eaLnBrk="1" latinLnBrk="0" hangingPunct="1">
        <a:lnSpc>
          <a:spcPct val="105000"/>
        </a:lnSpc>
        <a:spcBef>
          <a:spcPts val="600"/>
        </a:spcBef>
        <a:spcAft>
          <a:spcPts val="600"/>
        </a:spcAft>
        <a:buClr>
          <a:srgbClr val="F2B254"/>
        </a:buClr>
        <a:buSzPct val="100000"/>
        <a:buFont typeface="Wingdings" panose="05000000000000000000" pitchFamily="2" charset="2"/>
        <a:buChar char="§"/>
        <a:defRPr sz="3400" b="0" kern="1200">
          <a:solidFill>
            <a:schemeClr val="tx1"/>
          </a:solidFill>
          <a:latin typeface="+mn-lt"/>
          <a:ea typeface="+mn-ea"/>
          <a:cs typeface="+mn-cs"/>
        </a:defRPr>
      </a:lvl1pPr>
      <a:lvl2pPr marL="609493" indent="-231606" algn="l" defTabSz="1218987" rtl="0" eaLnBrk="1" latinLnBrk="0" hangingPunct="1">
        <a:lnSpc>
          <a:spcPct val="105000"/>
        </a:lnSpc>
        <a:spcBef>
          <a:spcPts val="600"/>
        </a:spcBef>
        <a:spcAft>
          <a:spcPts val="600"/>
        </a:spcAft>
        <a:buClr>
          <a:schemeClr val="accent1"/>
        </a:buClr>
        <a:buSzPct val="80000"/>
        <a:buFont typeface="Wingdings" panose="05000000000000000000" pitchFamily="2" charset="2"/>
        <a:buChar char="§"/>
        <a:defRPr sz="3200" b="0" kern="1200">
          <a:solidFill>
            <a:schemeClr val="tx1"/>
          </a:solidFill>
          <a:latin typeface="+mn-lt"/>
          <a:ea typeface="+mn-ea"/>
          <a:cs typeface="+mn-cs"/>
        </a:defRPr>
      </a:lvl2pPr>
      <a:lvl3pPr marL="914240" indent="-231606" algn="l" defTabSz="1218987" rtl="0" eaLnBrk="1" latinLnBrk="0" hangingPunct="1">
        <a:lnSpc>
          <a:spcPct val="105000"/>
        </a:lnSpc>
        <a:spcBef>
          <a:spcPts val="600"/>
        </a:spcBef>
        <a:spcAft>
          <a:spcPts val="600"/>
        </a:spcAft>
        <a:buClr>
          <a:srgbClr val="EF9A1D"/>
        </a:buClr>
        <a:buSzPct val="80000"/>
        <a:buFont typeface="Wingdings" panose="05000000000000000000" pitchFamily="2" charset="2"/>
        <a:buChar char="§"/>
        <a:defRPr sz="3000" b="0" kern="1200">
          <a:solidFill>
            <a:schemeClr val="tx1"/>
          </a:solidFill>
          <a:latin typeface="+mn-lt"/>
          <a:ea typeface="+mn-ea"/>
          <a:cs typeface="+mn-cs"/>
        </a:defRPr>
      </a:lvl3pPr>
      <a:lvl4pPr marL="1218987" indent="-231606" algn="l" defTabSz="1218987" rtl="0" eaLnBrk="1" latinLnBrk="0" hangingPunct="1">
        <a:lnSpc>
          <a:spcPct val="105000"/>
        </a:lnSpc>
        <a:spcBef>
          <a:spcPts val="600"/>
        </a:spcBef>
        <a:spcAft>
          <a:spcPts val="600"/>
        </a:spcAft>
        <a:buClr>
          <a:srgbClr val="ED9411"/>
        </a:buClr>
        <a:buSzPct val="80000"/>
        <a:buFont typeface="Wingdings" panose="05000000000000000000" pitchFamily="2" charset="2"/>
        <a:buChar char="§"/>
        <a:defRPr sz="2800" b="0" kern="1200">
          <a:solidFill>
            <a:schemeClr val="tx1"/>
          </a:solidFill>
          <a:latin typeface="+mn-lt"/>
          <a:ea typeface="+mn-ea"/>
          <a:cs typeface="+mn-cs"/>
        </a:defRPr>
      </a:lvl4pPr>
      <a:lvl5pPr marL="1523733" indent="-231606" algn="l" defTabSz="1218987" rtl="0" eaLnBrk="1" latinLnBrk="0" hangingPunct="1">
        <a:lnSpc>
          <a:spcPct val="105000"/>
        </a:lnSpc>
        <a:spcBef>
          <a:spcPts val="600"/>
        </a:spcBef>
        <a:spcAft>
          <a:spcPts val="600"/>
        </a:spcAft>
        <a:buClr>
          <a:srgbClr val="E28D10"/>
        </a:buClr>
        <a:buSzPct val="80000"/>
        <a:buFont typeface="Wingdings" panose="05000000000000000000" pitchFamily="2" charset="2"/>
        <a:buChar char="§"/>
        <a:defRPr sz="2600" b="0" kern="1200">
          <a:solidFill>
            <a:schemeClr val="tx1"/>
          </a:solidFill>
          <a:latin typeface="+mn-lt"/>
          <a:ea typeface="+mn-ea"/>
          <a:cs typeface="+mn-cs"/>
        </a:defRPr>
      </a:lvl5pPr>
      <a:lvl6pPr marL="1828480"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2"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2" algn="l" defTabSz="1218987" rtl="0" eaLnBrk="1" latinLnBrk="0" hangingPunct="1">
        <a:defRPr sz="2400" kern="1200">
          <a:solidFill>
            <a:schemeClr val="tx1"/>
          </a:solidFill>
          <a:latin typeface="+mn-lt"/>
          <a:ea typeface="+mn-ea"/>
          <a:cs typeface="+mn-cs"/>
        </a:defRPr>
      </a:lvl5pPr>
      <a:lvl6pPr marL="3047466"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1843"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hyperlink" Target="http://softuni.org/" TargetMode="External"/><Relationship Id="rId3" Type="http://schemas.openxmlformats.org/officeDocument/2006/relationships/hyperlink" Target="http://softuni.bg/" TargetMode="External"/><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0.png"/><Relationship Id="rId4" Type="http://schemas.openxmlformats.org/officeDocument/2006/relationships/hyperlink" Target="http://creativecommons.org/licenses/by-nc-sa/4.0/" TargetMode="External"/><Relationship Id="rId9"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 Id="rId4" Type="http://schemas.openxmlformats.org/officeDocument/2006/relationships/image" Target="../media/image50.png"/></Relationships>
</file>

<file path=ppt/slides/_rels/slide41.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3.png"/></Relationships>
</file>

<file path=ppt/slides/_rels/slide44.xml.rels><?xml version="1.0" encoding="UTF-8" standalone="yes"?>
<Relationships xmlns="http://schemas.openxmlformats.org/package/2006/relationships"><Relationship Id="rId8" Type="http://schemas.openxmlformats.org/officeDocument/2006/relationships/hyperlink" Target="http://www.sbtech.com/" TargetMode="External"/><Relationship Id="rId13" Type="http://schemas.openxmlformats.org/officeDocument/2006/relationships/image" Target="../media/image58.png"/><Relationship Id="rId18" Type="http://schemas.openxmlformats.org/officeDocument/2006/relationships/hyperlink" Target="http://www.luxoft.com/" TargetMode="External"/><Relationship Id="rId3" Type="http://schemas.openxmlformats.org/officeDocument/2006/relationships/hyperlink" Target="https://softuni.bg/courses/databases" TargetMode="External"/><Relationship Id="rId21" Type="http://schemas.openxmlformats.org/officeDocument/2006/relationships/image" Target="../media/image62.png"/><Relationship Id="rId7" Type="http://schemas.openxmlformats.org/officeDocument/2006/relationships/image" Target="../media/image55.png"/><Relationship Id="rId12" Type="http://schemas.openxmlformats.org/officeDocument/2006/relationships/hyperlink" Target="http://smartit.bg/" TargetMode="External"/><Relationship Id="rId17" Type="http://schemas.openxmlformats.org/officeDocument/2006/relationships/image" Target="../media/image60.png"/><Relationship Id="rId2" Type="http://schemas.openxmlformats.org/officeDocument/2006/relationships/notesSlide" Target="../notesSlides/notesSlide5.xml"/><Relationship Id="rId16" Type="http://schemas.openxmlformats.org/officeDocument/2006/relationships/hyperlink" Target="http://www.superhosting.bg/" TargetMode="External"/><Relationship Id="rId20" Type="http://schemas.openxmlformats.org/officeDocument/2006/relationships/hyperlink" Target="http://www.indeavr.com/" TargetMode="External"/><Relationship Id="rId1" Type="http://schemas.openxmlformats.org/officeDocument/2006/relationships/slideLayout" Target="../slideLayouts/slideLayout5.xml"/><Relationship Id="rId6" Type="http://schemas.openxmlformats.org/officeDocument/2006/relationships/hyperlink" Target="http://xs-software.com/" TargetMode="External"/><Relationship Id="rId11" Type="http://schemas.openxmlformats.org/officeDocument/2006/relationships/image" Target="../media/image57.png"/><Relationship Id="rId5" Type="http://schemas.openxmlformats.org/officeDocument/2006/relationships/image" Target="../media/image54.jpeg"/><Relationship Id="rId15" Type="http://schemas.openxmlformats.org/officeDocument/2006/relationships/image" Target="../media/image59.png"/><Relationship Id="rId10" Type="http://schemas.openxmlformats.org/officeDocument/2006/relationships/hyperlink" Target="http://komfo.com/" TargetMode="External"/><Relationship Id="rId19" Type="http://schemas.openxmlformats.org/officeDocument/2006/relationships/image" Target="../media/image61.png"/><Relationship Id="rId4" Type="http://schemas.openxmlformats.org/officeDocument/2006/relationships/hyperlink" Target="http://www.vivacom.bg/" TargetMode="External"/><Relationship Id="rId9" Type="http://schemas.openxmlformats.org/officeDocument/2006/relationships/image" Target="../media/image56.png"/><Relationship Id="rId14" Type="http://schemas.openxmlformats.org/officeDocument/2006/relationships/hyperlink" Target="http://www.softwaregroup-bg.com/" TargetMode="External"/></Relationships>
</file>

<file path=ppt/slides/_rels/slide45.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creativecommons.org/licenses/by-nc-sa/3.0/deed.en_US" TargetMode="External"/><Relationship Id="rId5" Type="http://schemas.openxmlformats.org/officeDocument/2006/relationships/hyperlink" Target="http://telerikacademy.com/Courses/Courses/Details/185" TargetMode="External"/><Relationship Id="rId4" Type="http://schemas.openxmlformats.org/officeDocument/2006/relationships/image" Target="../media/image7.png"/></Relationships>
</file>

<file path=ppt/slides/_rels/slide46.xml.rels><?xml version="1.0" encoding="UTF-8" standalone="yes"?>
<Relationships xmlns="http://schemas.openxmlformats.org/package/2006/relationships"><Relationship Id="rId8" Type="http://schemas.openxmlformats.org/officeDocument/2006/relationships/image" Target="../media/image63.png"/><Relationship Id="rId13" Type="http://schemas.openxmlformats.org/officeDocument/2006/relationships/image" Target="../media/image66.png"/><Relationship Id="rId3" Type="http://schemas.openxmlformats.org/officeDocument/2006/relationships/hyperlink" Target="http://softuni.org/" TargetMode="External"/><Relationship Id="rId7" Type="http://schemas.openxmlformats.org/officeDocument/2006/relationships/hyperlink" Target="http://forum.softuni.bg/" TargetMode="External"/><Relationship Id="rId12" Type="http://schemas.openxmlformats.org/officeDocument/2006/relationships/image" Target="../media/image65.png"/><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hyperlink" Target="http://www.youtube.com/SoftwareUniversity" TargetMode="External"/><Relationship Id="rId11" Type="http://schemas.openxmlformats.org/officeDocument/2006/relationships/image" Target="../media/image64.png"/><Relationship Id="rId5" Type="http://schemas.openxmlformats.org/officeDocument/2006/relationships/hyperlink" Target="https://www.facebook.com/SoftwareUniversity" TargetMode="External"/><Relationship Id="rId10" Type="http://schemas.openxmlformats.org/officeDocument/2006/relationships/hyperlink" Target="http://www.facebook.com/SoftwareUniversity" TargetMode="External"/><Relationship Id="rId4" Type="http://schemas.openxmlformats.org/officeDocument/2006/relationships/hyperlink" Target="http://softuni.bg/" TargetMode="External"/><Relationship Id="rId9"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5789612" y="914400"/>
            <a:ext cx="6172199" cy="1087372"/>
          </a:xfrm>
        </p:spPr>
        <p:txBody>
          <a:bodyPr>
            <a:normAutofit fontScale="90000"/>
          </a:bodyPr>
          <a:lstStyle/>
          <a:p>
            <a:r>
              <a:rPr lang="en-US" dirty="0"/>
              <a:t>Data Definition and Data Types</a:t>
            </a:r>
          </a:p>
        </p:txBody>
      </p:sp>
      <p:sp>
        <p:nvSpPr>
          <p:cNvPr id="6" name="Subtitle 5"/>
          <p:cNvSpPr>
            <a:spLocks noGrp="1"/>
          </p:cNvSpPr>
          <p:nvPr>
            <p:ph type="subTitle" idx="1"/>
          </p:nvPr>
        </p:nvSpPr>
        <p:spPr>
          <a:xfrm>
            <a:off x="5942964" y="2348858"/>
            <a:ext cx="6018848" cy="686636"/>
          </a:xfrm>
        </p:spPr>
        <p:txBody>
          <a:bodyPr>
            <a:normAutofit/>
          </a:bodyPr>
          <a:lstStyle/>
          <a:p>
            <a:r>
              <a:rPr lang="en-US" dirty="0"/>
              <a:t>Managing DBs using IDEs</a:t>
            </a:r>
          </a:p>
        </p:txBody>
      </p:sp>
      <p:sp>
        <p:nvSpPr>
          <p:cNvPr id="7" name="Text Placeholder 6"/>
          <p:cNvSpPr>
            <a:spLocks noGrp="1"/>
          </p:cNvSpPr>
          <p:nvPr>
            <p:ph type="body" sz="quarter" idx="10"/>
          </p:nvPr>
        </p:nvSpPr>
        <p:spPr>
          <a:xfrm>
            <a:off x="760412" y="4419600"/>
            <a:ext cx="3187613" cy="525135"/>
          </a:xfrm>
        </p:spPr>
        <p:txBody>
          <a:bodyPr/>
          <a:lstStyle/>
          <a:p>
            <a:r>
              <a:rPr lang="en-US" dirty="0"/>
              <a:t>SoftUni Team</a:t>
            </a:r>
          </a:p>
        </p:txBody>
      </p:sp>
      <p:sp>
        <p:nvSpPr>
          <p:cNvPr id="8" name="Text Placeholder 7"/>
          <p:cNvSpPr>
            <a:spLocks noGrp="1"/>
          </p:cNvSpPr>
          <p:nvPr>
            <p:ph type="body" sz="quarter" idx="13"/>
          </p:nvPr>
        </p:nvSpPr>
        <p:spPr>
          <a:xfrm>
            <a:off x="760413" y="4889499"/>
            <a:ext cx="3187614" cy="444343"/>
          </a:xfrm>
        </p:spPr>
        <p:txBody>
          <a:bodyPr/>
          <a:lstStyle/>
          <a:p>
            <a:r>
              <a:rPr lang="en-US" dirty="0"/>
              <a:t>Technical Trainers</a:t>
            </a:r>
          </a:p>
        </p:txBody>
      </p:sp>
      <p:sp>
        <p:nvSpPr>
          <p:cNvPr id="11" name="Text Placeholder 10"/>
          <p:cNvSpPr>
            <a:spLocks noGrp="1"/>
          </p:cNvSpPr>
          <p:nvPr>
            <p:ph type="body" sz="quarter" idx="17"/>
          </p:nvPr>
        </p:nvSpPr>
        <p:spPr/>
        <p:txBody>
          <a:bodyPr/>
          <a:lstStyle/>
          <a:p>
            <a:r>
              <a:rPr lang="en-US" dirty="0"/>
              <a:t>Software University</a:t>
            </a:r>
          </a:p>
        </p:txBody>
      </p:sp>
      <p:sp>
        <p:nvSpPr>
          <p:cNvPr id="12" name="Text Placeholder 11"/>
          <p:cNvSpPr>
            <a:spLocks noGrp="1"/>
          </p:cNvSpPr>
          <p:nvPr>
            <p:ph type="body" sz="quarter" idx="18"/>
          </p:nvPr>
        </p:nvSpPr>
        <p:spPr/>
        <p:txBody>
          <a:bodyPr/>
          <a:lstStyle/>
          <a:p>
            <a:r>
              <a:rPr lang="en-US" dirty="0">
                <a:hlinkClick r:id="rId3"/>
              </a:rPr>
              <a:t>http://softuni.bg</a:t>
            </a:r>
            <a:endParaRPr lang="en-US" dirty="0"/>
          </a:p>
        </p:txBody>
      </p:sp>
      <p:pic>
        <p:nvPicPr>
          <p:cNvPr id="1028" name="Picture 4" title="CC-BY-NC-SA License">
            <a:hlinkClick r:id="rId4" tooltip="This work is licensed under the &quot;Creative Commons Attribution-NonCommercial-ShareAlike 4.0 International&quot; license"/>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1983" y="2972635"/>
            <a:ext cx="2175525" cy="761165"/>
          </a:xfrm>
          <a:prstGeom prst="roundRect">
            <a:avLst>
              <a:gd name="adj" fmla="val 3940"/>
            </a:avLst>
          </a:prstGeom>
          <a:solidFill>
            <a:srgbClr val="231F20">
              <a:alpha val="50000"/>
            </a:srgbClr>
          </a:solidFill>
          <a:ln>
            <a:solidFill>
              <a:schemeClr val="accent1">
                <a:lumMod val="75000"/>
                <a:alpha val="50000"/>
              </a:schemeClr>
            </a:solidFill>
          </a:ln>
          <a:extLst/>
        </p:spPr>
      </p:pic>
      <p:sp>
        <p:nvSpPr>
          <p:cNvPr id="21" name="TextBox 20"/>
          <p:cNvSpPr txBox="1"/>
          <p:nvPr/>
        </p:nvSpPr>
        <p:spPr>
          <a:xfrm rot="20983918">
            <a:off x="7290798" y="5003001"/>
            <a:ext cx="1663151" cy="589253"/>
          </a:xfrm>
          <a:prstGeom prst="rect">
            <a:avLst/>
          </a:prstGeom>
          <a:noFill/>
        </p:spPr>
        <p:txBody>
          <a:bodyPr wrap="none" rtlCol="0">
            <a:prstTxWarp prst="textDoubleWave1">
              <a:avLst/>
            </a:prstTxWarp>
            <a:spAutoFit/>
          </a:bodyPr>
          <a:lstStyle/>
          <a:p>
            <a:r>
              <a:rPr lang="en-US" sz="6000" dirty="0">
                <a:ln w="10160">
                  <a:solidFill>
                    <a:schemeClr val="accent5"/>
                  </a:solidFill>
                  <a:prstDash val="solid"/>
                </a:ln>
                <a:solidFill>
                  <a:srgbClr val="FFFFFF"/>
                </a:solidFill>
                <a:effectLst>
                  <a:outerShdw blurRad="63500" sx="102000" sy="102000" algn="ctr" rotWithShape="0">
                    <a:prstClr val="black">
                      <a:alpha val="40000"/>
                    </a:prstClr>
                  </a:outerShdw>
                </a:effectLst>
              </a:rPr>
              <a:t>SQL</a:t>
            </a:r>
          </a:p>
        </p:txBody>
      </p:sp>
      <p:pic>
        <p:nvPicPr>
          <p:cNvPr id="16" name="Picture 2" descr="database, storage icon"/>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929154" y="4351845"/>
            <a:ext cx="1715156" cy="1715157"/>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descr="database, storage icon"/>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0285412" y="4442934"/>
            <a:ext cx="1509802" cy="1624068"/>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title="Software University Foundation">
            <a:hlinkClick r:id="rId8" tooltip="Software University Foundation"/>
          </p:cNvPr>
          <p:cNvPicPr>
            <a:picLocks noChangeAspect="1" noChangeArrowheads="1"/>
          </p:cNvPicPr>
          <p:nvPr/>
        </p:nvPicPr>
        <p:blipFill rotWithShape="1">
          <a:blip r:embed="rId9" cstate="print">
            <a:extLst>
              <a:ext uri="{28A0092B-C50C-407E-A947-70E740481C1C}">
                <a14:useLocalDpi xmlns:a14="http://schemas.microsoft.com/office/drawing/2010/main" val="0"/>
              </a:ext>
            </a:extLst>
          </a:blip>
          <a:srcRect l="-2033" t="-11972" r="-4044" b="1048"/>
          <a:stretch/>
        </p:blipFill>
        <p:spPr bwMode="auto">
          <a:xfrm>
            <a:off x="825157" y="1727069"/>
            <a:ext cx="2172351" cy="795696"/>
          </a:xfrm>
          <a:prstGeom prst="roundRect">
            <a:avLst>
              <a:gd name="adj" fmla="val 3940"/>
            </a:avLst>
          </a:prstGeom>
          <a:solidFill>
            <a:srgbClr val="231F20">
              <a:alpha val="50000"/>
            </a:srgbClr>
          </a:solidFill>
          <a:ln>
            <a:solidFill>
              <a:schemeClr val="accent1">
                <a:lumMod val="75000"/>
                <a:alpha val="50000"/>
              </a:schemeClr>
            </a:solidFill>
          </a:ln>
        </p:spPr>
      </p:pic>
      <p:pic>
        <p:nvPicPr>
          <p:cNvPr id="14" name="Picture 1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flipH="1">
            <a:off x="3656014" y="3841263"/>
            <a:ext cx="2133598" cy="2341486"/>
          </a:xfrm>
          <a:prstGeom prst="rect">
            <a:avLst/>
          </a:prstGeom>
        </p:spPr>
      </p:pic>
      <p:sp>
        <p:nvSpPr>
          <p:cNvPr id="18" name="TextBox 17"/>
          <p:cNvSpPr txBox="1"/>
          <p:nvPr/>
        </p:nvSpPr>
        <p:spPr>
          <a:xfrm rot="576164">
            <a:off x="5145888" y="3718448"/>
            <a:ext cx="1562159" cy="722955"/>
          </a:xfrm>
          <a:prstGeom prst="rect">
            <a:avLst/>
          </a:prstGeom>
          <a:noFill/>
        </p:spPr>
        <p:txBody>
          <a:bodyPr wrap="none" rtlCol="0">
            <a:spAutoFit/>
          </a:bodyPr>
          <a:lstStyle/>
          <a:p>
            <a:pPr algn="ctr">
              <a:lnSpc>
                <a:spcPct val="85000"/>
              </a:lnSpc>
            </a:pPr>
            <a:r>
              <a:rPr lang="en-US" b="1" spc="50" dirty="0">
                <a:ln w="9525" cmpd="sng">
                  <a:solidFill>
                    <a:schemeClr val="accent1"/>
                  </a:solidFill>
                  <a:prstDash val="solid"/>
                </a:ln>
                <a:solidFill>
                  <a:srgbClr val="70AD47">
                    <a:tint val="1000"/>
                  </a:srgbClr>
                </a:solidFill>
                <a:effectLst>
                  <a:glow rad="38100">
                    <a:schemeClr val="accent1">
                      <a:alpha val="40000"/>
                    </a:schemeClr>
                  </a:glow>
                </a:effectLst>
              </a:rPr>
              <a:t>Databases</a:t>
            </a:r>
          </a:p>
          <a:p>
            <a:pPr algn="ctr">
              <a:lnSpc>
                <a:spcPct val="85000"/>
              </a:lnSpc>
            </a:pPr>
            <a:r>
              <a:rPr lang="en-US" b="1" spc="50" dirty="0">
                <a:ln w="9525" cmpd="sng">
                  <a:solidFill>
                    <a:schemeClr val="accent1"/>
                  </a:solidFill>
                  <a:prstDash val="solid"/>
                </a:ln>
                <a:solidFill>
                  <a:srgbClr val="70AD47">
                    <a:tint val="1000"/>
                  </a:srgbClr>
                </a:solidFill>
                <a:effectLst>
                  <a:glow rad="38100">
                    <a:schemeClr val="accent1">
                      <a:alpha val="40000"/>
                    </a:schemeClr>
                  </a:glow>
                </a:effectLst>
              </a:rPr>
              <a:t>Basics</a:t>
            </a:r>
          </a:p>
        </p:txBody>
      </p:sp>
    </p:spTree>
    <p:extLst>
      <p:ext uri="{BB962C8B-B14F-4D97-AF65-F5344CB8AC3E}">
        <p14:creationId xmlns:p14="http://schemas.microsoft.com/office/powerpoint/2010/main" val="3215379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10</a:t>
            </a:fld>
            <a:endParaRPr lang="en-US" dirty="0"/>
          </a:p>
        </p:txBody>
      </p:sp>
      <p:sp>
        <p:nvSpPr>
          <p:cNvPr id="4" name="Title 3"/>
          <p:cNvSpPr>
            <a:spLocks noGrp="1"/>
          </p:cNvSpPr>
          <p:nvPr>
            <p:ph type="title"/>
          </p:nvPr>
        </p:nvSpPr>
        <p:spPr>
          <a:xfrm>
            <a:off x="836613" y="128921"/>
            <a:ext cx="2819400" cy="1110780"/>
          </a:xfrm>
        </p:spPr>
        <p:txBody>
          <a:bodyPr/>
          <a:lstStyle/>
          <a:p>
            <a:r>
              <a:rPr lang="en-US" dirty="0"/>
              <a:t>SQL Server</a:t>
            </a:r>
          </a:p>
        </p:txBody>
      </p:sp>
      <p:cxnSp>
        <p:nvCxnSpPr>
          <p:cNvPr id="8" name="Straight Connector 7"/>
          <p:cNvCxnSpPr/>
          <p:nvPr/>
        </p:nvCxnSpPr>
        <p:spPr>
          <a:xfrm>
            <a:off x="4418012" y="0"/>
            <a:ext cx="0" cy="6858000"/>
          </a:xfrm>
          <a:prstGeom prst="line">
            <a:avLst/>
          </a:prstGeom>
          <a:ln w="25400"/>
        </p:spPr>
        <p:style>
          <a:lnRef idx="1">
            <a:schemeClr val="accent1"/>
          </a:lnRef>
          <a:fillRef idx="0">
            <a:schemeClr val="accent1"/>
          </a:fillRef>
          <a:effectRef idx="0">
            <a:schemeClr val="accent1"/>
          </a:effectRef>
          <a:fontRef idx="minor">
            <a:schemeClr val="tx1"/>
          </a:fontRef>
        </p:style>
      </p:cxnSp>
      <p:pic>
        <p:nvPicPr>
          <p:cNvPr id="3" name="Picture 2"/>
          <p:cNvPicPr>
            <a:picLocks noChangeAspect="1"/>
          </p:cNvPicPr>
          <p:nvPr/>
        </p:nvPicPr>
        <p:blipFill>
          <a:blip r:embed="rId2"/>
          <a:stretch>
            <a:fillRect/>
          </a:stretch>
        </p:blipFill>
        <p:spPr>
          <a:xfrm>
            <a:off x="4656137" y="1752600"/>
            <a:ext cx="2962275" cy="1143000"/>
          </a:xfrm>
          <a:prstGeom prst="rect">
            <a:avLst/>
          </a:prstGeom>
        </p:spPr>
      </p:pic>
      <p:pic>
        <p:nvPicPr>
          <p:cNvPr id="5" name="Picture 4"/>
          <p:cNvPicPr>
            <a:picLocks noChangeAspect="1"/>
          </p:cNvPicPr>
          <p:nvPr/>
        </p:nvPicPr>
        <p:blipFill>
          <a:blip r:embed="rId3"/>
          <a:stretch>
            <a:fillRect/>
          </a:stretch>
        </p:blipFill>
        <p:spPr>
          <a:xfrm>
            <a:off x="7151673" y="3408499"/>
            <a:ext cx="4629150" cy="1114425"/>
          </a:xfrm>
          <a:prstGeom prst="rect">
            <a:avLst/>
          </a:prstGeom>
        </p:spPr>
      </p:pic>
      <p:sp>
        <p:nvSpPr>
          <p:cNvPr id="6" name="Arrow: Bent 5"/>
          <p:cNvSpPr/>
          <p:nvPr/>
        </p:nvSpPr>
        <p:spPr>
          <a:xfrm rot="5400000">
            <a:off x="8116199" y="2049637"/>
            <a:ext cx="985626" cy="1219200"/>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1"/>
              </a:solidFill>
            </a:endParaRPr>
          </a:p>
        </p:txBody>
      </p:sp>
      <p:sp>
        <p:nvSpPr>
          <p:cNvPr id="14" name="Arrow: Left 13"/>
          <p:cNvSpPr/>
          <p:nvPr/>
        </p:nvSpPr>
        <p:spPr>
          <a:xfrm>
            <a:off x="6170612" y="3657600"/>
            <a:ext cx="685800" cy="6096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5" name="TextBox 14"/>
          <p:cNvSpPr txBox="1"/>
          <p:nvPr/>
        </p:nvSpPr>
        <p:spPr>
          <a:xfrm>
            <a:off x="4803782" y="3657600"/>
            <a:ext cx="1219200" cy="523220"/>
          </a:xfrm>
          <a:prstGeom prst="rect">
            <a:avLst/>
          </a:prstGeom>
          <a:noFill/>
        </p:spPr>
        <p:txBody>
          <a:bodyPr wrap="square" rtlCol="0">
            <a:spAutoFit/>
          </a:bodyPr>
          <a:lstStyle/>
          <a:p>
            <a:r>
              <a:rPr lang="en-US" sz="2800" dirty="0"/>
              <a:t>Ctrl + S</a:t>
            </a:r>
          </a:p>
        </p:txBody>
      </p:sp>
      <p:pic>
        <p:nvPicPr>
          <p:cNvPr id="16" name="Picture 15"/>
          <p:cNvPicPr>
            <a:picLocks noChangeAspect="1"/>
          </p:cNvPicPr>
          <p:nvPr/>
        </p:nvPicPr>
        <p:blipFill>
          <a:blip r:embed="rId4"/>
          <a:stretch>
            <a:fillRect/>
          </a:stretch>
        </p:blipFill>
        <p:spPr>
          <a:xfrm>
            <a:off x="4709780" y="5029200"/>
            <a:ext cx="4724400" cy="1724025"/>
          </a:xfrm>
          <a:prstGeom prst="rect">
            <a:avLst/>
          </a:prstGeom>
        </p:spPr>
      </p:pic>
      <p:sp>
        <p:nvSpPr>
          <p:cNvPr id="17" name="Arrow: Down 16"/>
          <p:cNvSpPr/>
          <p:nvPr/>
        </p:nvSpPr>
        <p:spPr>
          <a:xfrm>
            <a:off x="5070482" y="4278782"/>
            <a:ext cx="685800" cy="50627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3" name="TextBox 12"/>
          <p:cNvSpPr txBox="1"/>
          <p:nvPr/>
        </p:nvSpPr>
        <p:spPr>
          <a:xfrm>
            <a:off x="198452" y="2595771"/>
            <a:ext cx="4724400" cy="2154436"/>
          </a:xfrm>
          <a:prstGeom prst="rect">
            <a:avLst/>
          </a:prstGeom>
          <a:noFill/>
        </p:spPr>
        <p:txBody>
          <a:bodyPr wrap="square" rtlCol="0">
            <a:spAutoFit/>
          </a:bodyPr>
          <a:lstStyle/>
          <a:p>
            <a:r>
              <a:rPr lang="en-US" sz="2200" b="1" dirty="0">
                <a:solidFill>
                  <a:srgbClr val="F3BE60"/>
                </a:solidFill>
                <a:latin typeface="+mj-lt"/>
              </a:rPr>
              <a:t>CREATE TABLE </a:t>
            </a:r>
            <a:r>
              <a:rPr lang="en-US" dirty="0" err="1">
                <a:latin typeface="+mj-lt"/>
              </a:rPr>
              <a:t>TableName</a:t>
            </a:r>
            <a:endParaRPr lang="en-US" dirty="0">
              <a:latin typeface="+mj-lt"/>
            </a:endParaRPr>
          </a:p>
          <a:p>
            <a:r>
              <a:rPr lang="en-US" sz="2200" b="1" dirty="0">
                <a:latin typeface="+mj-lt"/>
              </a:rPr>
              <a:t>(</a:t>
            </a:r>
          </a:p>
          <a:p>
            <a:r>
              <a:rPr lang="en-US" sz="2200" b="1" dirty="0">
                <a:latin typeface="+mj-lt"/>
              </a:rPr>
              <a:t>Id </a:t>
            </a:r>
            <a:r>
              <a:rPr lang="en-US" sz="2200" b="1" dirty="0">
                <a:solidFill>
                  <a:srgbClr val="F3BE60"/>
                </a:solidFill>
                <a:latin typeface="+mj-lt"/>
              </a:rPr>
              <a:t>INT</a:t>
            </a:r>
            <a:r>
              <a:rPr lang="en-US" sz="2200" b="1" dirty="0">
                <a:latin typeface="+mj-lt"/>
              </a:rPr>
              <a:t> NOT NULL,</a:t>
            </a:r>
          </a:p>
          <a:p>
            <a:r>
              <a:rPr lang="en-US" sz="2200" b="1" dirty="0">
                <a:latin typeface="+mj-lt"/>
              </a:rPr>
              <a:t>Name </a:t>
            </a:r>
            <a:r>
              <a:rPr lang="en-US" sz="2200" b="1" dirty="0">
                <a:solidFill>
                  <a:srgbClr val="F3BE60"/>
                </a:solidFill>
                <a:latin typeface="+mj-lt"/>
              </a:rPr>
              <a:t>VARCHAR(50) </a:t>
            </a:r>
            <a:r>
              <a:rPr lang="en-US" sz="2200" b="1" dirty="0">
                <a:latin typeface="+mj-lt"/>
              </a:rPr>
              <a:t>NOT NULL,</a:t>
            </a:r>
          </a:p>
          <a:p>
            <a:r>
              <a:rPr lang="en-US" sz="2200" b="1" dirty="0">
                <a:latin typeface="+mj-lt"/>
              </a:rPr>
              <a:t>Age </a:t>
            </a:r>
            <a:r>
              <a:rPr lang="en-US" sz="2200" b="1" dirty="0">
                <a:solidFill>
                  <a:srgbClr val="F3BE60"/>
                </a:solidFill>
                <a:latin typeface="+mj-lt"/>
              </a:rPr>
              <a:t>INT</a:t>
            </a:r>
          </a:p>
          <a:p>
            <a:r>
              <a:rPr lang="en-US" sz="2200" b="1" dirty="0">
                <a:latin typeface="+mj-lt"/>
              </a:rPr>
              <a:t>)</a:t>
            </a:r>
          </a:p>
        </p:txBody>
      </p:sp>
      <p:sp>
        <p:nvSpPr>
          <p:cNvPr id="9" name="Rectangle 8"/>
          <p:cNvSpPr/>
          <p:nvPr/>
        </p:nvSpPr>
        <p:spPr>
          <a:xfrm>
            <a:off x="5789612" y="331857"/>
            <a:ext cx="2776722" cy="707886"/>
          </a:xfrm>
          <a:prstGeom prst="rect">
            <a:avLst/>
          </a:prstGeom>
        </p:spPr>
        <p:txBody>
          <a:bodyPr wrap="none">
            <a:spAutoFit/>
          </a:bodyPr>
          <a:lstStyle/>
          <a:p>
            <a:r>
              <a:rPr lang="en-US" sz="4000" b="1" dirty="0">
                <a:solidFill>
                  <a:srgbClr val="F3BE60"/>
                </a:solidFill>
                <a:ea typeface="+mj-ea"/>
                <a:cs typeface="+mj-cs"/>
              </a:rPr>
              <a:t>Using SSMS </a:t>
            </a:r>
            <a:endParaRPr lang="en-US" dirty="0"/>
          </a:p>
        </p:txBody>
      </p:sp>
    </p:spTree>
    <p:extLst>
      <p:ext uri="{BB962C8B-B14F-4D97-AF65-F5344CB8AC3E}">
        <p14:creationId xmlns:p14="http://schemas.microsoft.com/office/powerpoint/2010/main" val="3971281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par>
                                <p:cTn id="19" presetID="10" presetClass="entr" presetSubtype="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par>
                                <p:cTn id="27" presetID="10" presetClass="entr" presetSubtype="0" fill="hold" nodeType="with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500"/>
                                        <p:tgtEl>
                                          <p:spTgt spid="15"/>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500"/>
                                        <p:tgtEl>
                                          <p:spTgt spid="17"/>
                                        </p:tgtEl>
                                      </p:cBhvr>
                                    </p:animEffect>
                                  </p:childTnLst>
                                </p:cTn>
                              </p:par>
                              <p:par>
                                <p:cTn id="41" presetID="10" presetClass="entr" presetSubtype="0" fill="hold" nodeType="with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bldP spid="14" grpId="0" animBg="1"/>
      <p:bldP spid="15" grpId="0"/>
      <p:bldP spid="17" grpId="0" animBg="1"/>
      <p:bldP spid="13" grpId="0"/>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762000"/>
            <a:ext cx="12458700" cy="8305800"/>
          </a:xfrm>
          <a:prstGeom prst="rect">
            <a:avLst/>
          </a:prstGeom>
        </p:spPr>
      </p:pic>
      <p:sp>
        <p:nvSpPr>
          <p:cNvPr id="2" name="Slide Number Placeholder 1"/>
          <p:cNvSpPr>
            <a:spLocks noGrp="1"/>
          </p:cNvSpPr>
          <p:nvPr>
            <p:ph type="sldNum" sz="quarter" idx="4"/>
          </p:nvPr>
        </p:nvSpPr>
        <p:spPr/>
        <p:txBody>
          <a:bodyPr/>
          <a:lstStyle/>
          <a:p>
            <a:fld id="{C014DD1E-5D91-48A3-AD6D-45FBA980D106}" type="slidenum">
              <a:rPr lang="en-US" smtClean="0"/>
              <a:pPr/>
              <a:t>11</a:t>
            </a:fld>
            <a:endParaRPr lang="en-US" dirty="0"/>
          </a:p>
        </p:txBody>
      </p:sp>
      <p:sp>
        <p:nvSpPr>
          <p:cNvPr id="7" name="Title 3"/>
          <p:cNvSpPr txBox="1">
            <a:spLocks/>
          </p:cNvSpPr>
          <p:nvPr/>
        </p:nvSpPr>
        <p:spPr>
          <a:xfrm>
            <a:off x="-21908" y="1066800"/>
            <a:ext cx="12288520" cy="1433701"/>
          </a:xfrm>
          <a:prstGeom prst="rect">
            <a:avLst/>
          </a:prstGeom>
          <a:solidFill>
            <a:srgbClr val="C6C0AA">
              <a:alpha val="96000"/>
            </a:srgbClr>
          </a:solidFill>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pPr algn="ctr"/>
            <a:r>
              <a:rPr lang="en-US" sz="6600" dirty="0">
                <a:solidFill>
                  <a:srgbClr val="2169C6"/>
                </a:solidFill>
              </a:rPr>
              <a:t>Adding primary key constraints</a:t>
            </a:r>
          </a:p>
        </p:txBody>
      </p:sp>
    </p:spTree>
    <p:extLst>
      <p:ext uri="{BB962C8B-B14F-4D97-AF65-F5344CB8AC3E}">
        <p14:creationId xmlns:p14="http://schemas.microsoft.com/office/powerpoint/2010/main" val="3035387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12</a:t>
            </a:fld>
            <a:endParaRPr lang="en-US" dirty="0"/>
          </a:p>
        </p:txBody>
      </p:sp>
      <p:sp>
        <p:nvSpPr>
          <p:cNvPr id="4" name="Title 3"/>
          <p:cNvSpPr>
            <a:spLocks noGrp="1"/>
          </p:cNvSpPr>
          <p:nvPr>
            <p:ph type="title"/>
          </p:nvPr>
        </p:nvSpPr>
        <p:spPr>
          <a:xfrm>
            <a:off x="684213" y="15240"/>
            <a:ext cx="1981200" cy="1110780"/>
          </a:xfrm>
        </p:spPr>
        <p:txBody>
          <a:bodyPr/>
          <a:lstStyle/>
          <a:p>
            <a:r>
              <a:rPr lang="en-US" dirty="0"/>
              <a:t>MySQL</a:t>
            </a:r>
          </a:p>
        </p:txBody>
      </p:sp>
      <p:cxnSp>
        <p:nvCxnSpPr>
          <p:cNvPr id="8" name="Straight Connector 7"/>
          <p:cNvCxnSpPr/>
          <p:nvPr/>
        </p:nvCxnSpPr>
        <p:spPr>
          <a:xfrm>
            <a:off x="4265612" y="40341"/>
            <a:ext cx="0" cy="685800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4612" y="2415524"/>
            <a:ext cx="4724400" cy="1938992"/>
          </a:xfrm>
          <a:prstGeom prst="rect">
            <a:avLst/>
          </a:prstGeom>
          <a:noFill/>
        </p:spPr>
        <p:txBody>
          <a:bodyPr wrap="square" rtlCol="0">
            <a:spAutoFit/>
          </a:bodyPr>
          <a:lstStyle/>
          <a:p>
            <a:r>
              <a:rPr lang="en-US" dirty="0">
                <a:solidFill>
                  <a:srgbClr val="F3BE60"/>
                </a:solidFill>
              </a:rPr>
              <a:t>CREATE TABLE </a:t>
            </a:r>
            <a:r>
              <a:rPr lang="en-US" dirty="0" err="1"/>
              <a:t>table_name</a:t>
            </a:r>
            <a:br>
              <a:rPr lang="en-US" sz="2000" dirty="0"/>
            </a:br>
            <a:r>
              <a:rPr lang="en-US" dirty="0"/>
              <a:t>(</a:t>
            </a:r>
            <a:br>
              <a:rPr lang="en-US" sz="2000" dirty="0"/>
            </a:br>
            <a:r>
              <a:rPr lang="en-US" dirty="0" err="1"/>
              <a:t>P_Id</a:t>
            </a:r>
            <a:r>
              <a:rPr lang="en-US" dirty="0"/>
              <a:t> </a:t>
            </a:r>
            <a:r>
              <a:rPr lang="en-US" dirty="0" err="1"/>
              <a:t>int</a:t>
            </a:r>
            <a:r>
              <a:rPr lang="en-US" dirty="0"/>
              <a:t> </a:t>
            </a:r>
            <a:r>
              <a:rPr lang="en-US" dirty="0">
                <a:solidFill>
                  <a:srgbClr val="F3BE60"/>
                </a:solidFill>
              </a:rPr>
              <a:t>NOT NULL</a:t>
            </a:r>
            <a:r>
              <a:rPr lang="en-US" dirty="0"/>
              <a:t>,</a:t>
            </a:r>
            <a:br>
              <a:rPr lang="en-US" sz="2000" dirty="0"/>
            </a:br>
            <a:r>
              <a:rPr lang="en-US" dirty="0">
                <a:solidFill>
                  <a:srgbClr val="F3BE60"/>
                </a:solidFill>
              </a:rPr>
              <a:t>PRIMARY</a:t>
            </a:r>
            <a:r>
              <a:rPr lang="en-US" dirty="0"/>
              <a:t> </a:t>
            </a:r>
            <a:r>
              <a:rPr lang="en-US" dirty="0">
                <a:solidFill>
                  <a:srgbClr val="F3BE60"/>
                </a:solidFill>
              </a:rPr>
              <a:t>KEY</a:t>
            </a:r>
            <a:r>
              <a:rPr lang="en-US" dirty="0"/>
              <a:t> (</a:t>
            </a:r>
            <a:r>
              <a:rPr lang="en-US" dirty="0" err="1"/>
              <a:t>P_Id</a:t>
            </a:r>
            <a:r>
              <a:rPr lang="en-US" dirty="0"/>
              <a:t>)</a:t>
            </a:r>
            <a:br>
              <a:rPr lang="en-US" sz="2000" dirty="0"/>
            </a:br>
            <a:r>
              <a:rPr lang="en-US" dirty="0"/>
              <a:t>)</a:t>
            </a:r>
            <a:endParaRPr lang="en-US" sz="2200" b="1" dirty="0">
              <a:latin typeface="Consolas" panose="020B0609020204030204" pitchFamily="49" charset="0"/>
            </a:endParaRPr>
          </a:p>
        </p:txBody>
      </p:sp>
      <p:sp>
        <p:nvSpPr>
          <p:cNvPr id="6" name="Rectangle 5"/>
          <p:cNvSpPr/>
          <p:nvPr/>
        </p:nvSpPr>
        <p:spPr>
          <a:xfrm>
            <a:off x="4799012" y="216687"/>
            <a:ext cx="3523722" cy="707886"/>
          </a:xfrm>
          <a:prstGeom prst="rect">
            <a:avLst/>
          </a:prstGeom>
        </p:spPr>
        <p:txBody>
          <a:bodyPr wrap="none">
            <a:spAutoFit/>
          </a:bodyPr>
          <a:lstStyle/>
          <a:p>
            <a:r>
              <a:rPr lang="en-US" sz="4000" b="1" dirty="0">
                <a:solidFill>
                  <a:srgbClr val="F3BE60"/>
                </a:solidFill>
                <a:ea typeface="+mj-ea"/>
                <a:cs typeface="+mj-cs"/>
              </a:rPr>
              <a:t>Using </a:t>
            </a:r>
            <a:r>
              <a:rPr lang="en-US" sz="4000" b="1" dirty="0" err="1">
                <a:solidFill>
                  <a:srgbClr val="F3BE60"/>
                </a:solidFill>
                <a:ea typeface="+mj-ea"/>
                <a:cs typeface="+mj-cs"/>
              </a:rPr>
              <a:t>HeidiSQL</a:t>
            </a:r>
            <a:r>
              <a:rPr lang="en-US" sz="4000" b="1" dirty="0">
                <a:solidFill>
                  <a:srgbClr val="F3BE60"/>
                </a:solidFill>
                <a:ea typeface="+mj-ea"/>
                <a:cs typeface="+mj-cs"/>
              </a:rPr>
              <a:t> </a:t>
            </a:r>
            <a:endParaRPr lang="en-US" dirty="0"/>
          </a:p>
        </p:txBody>
      </p:sp>
      <p:pic>
        <p:nvPicPr>
          <p:cNvPr id="5" name="Picture 4"/>
          <p:cNvPicPr>
            <a:picLocks noChangeAspect="1"/>
          </p:cNvPicPr>
          <p:nvPr/>
        </p:nvPicPr>
        <p:blipFill>
          <a:blip r:embed="rId2"/>
          <a:stretch>
            <a:fillRect/>
          </a:stretch>
        </p:blipFill>
        <p:spPr>
          <a:xfrm>
            <a:off x="5256212" y="1600200"/>
            <a:ext cx="5638800" cy="4324350"/>
          </a:xfrm>
          <a:prstGeom prst="rect">
            <a:avLst/>
          </a:prstGeom>
        </p:spPr>
      </p:pic>
    </p:spTree>
    <p:extLst>
      <p:ext uri="{BB962C8B-B14F-4D97-AF65-F5344CB8AC3E}">
        <p14:creationId xmlns:p14="http://schemas.microsoft.com/office/powerpoint/2010/main" val="29407401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13</a:t>
            </a:fld>
            <a:endParaRPr lang="en-US" dirty="0"/>
          </a:p>
        </p:txBody>
      </p:sp>
      <p:sp>
        <p:nvSpPr>
          <p:cNvPr id="4" name="Title 3"/>
          <p:cNvSpPr>
            <a:spLocks noGrp="1"/>
          </p:cNvSpPr>
          <p:nvPr>
            <p:ph type="title"/>
          </p:nvPr>
        </p:nvSpPr>
        <p:spPr>
          <a:xfrm>
            <a:off x="836613" y="128921"/>
            <a:ext cx="2819400" cy="1110780"/>
          </a:xfrm>
        </p:spPr>
        <p:txBody>
          <a:bodyPr/>
          <a:lstStyle/>
          <a:p>
            <a:r>
              <a:rPr lang="en-US" dirty="0"/>
              <a:t>SQL Server</a:t>
            </a:r>
          </a:p>
        </p:txBody>
      </p:sp>
      <p:cxnSp>
        <p:nvCxnSpPr>
          <p:cNvPr id="8" name="Straight Connector 7"/>
          <p:cNvCxnSpPr/>
          <p:nvPr/>
        </p:nvCxnSpPr>
        <p:spPr>
          <a:xfrm>
            <a:off x="4418012" y="0"/>
            <a:ext cx="0" cy="685800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198452" y="2595771"/>
            <a:ext cx="4724400" cy="1569660"/>
          </a:xfrm>
          <a:prstGeom prst="rect">
            <a:avLst/>
          </a:prstGeom>
          <a:noFill/>
        </p:spPr>
        <p:txBody>
          <a:bodyPr wrap="square" rtlCol="0">
            <a:spAutoFit/>
          </a:bodyPr>
          <a:lstStyle/>
          <a:p>
            <a:r>
              <a:rPr lang="en-US" dirty="0">
                <a:solidFill>
                  <a:srgbClr val="F3BE60"/>
                </a:solidFill>
              </a:rPr>
              <a:t>CREATE TABLE </a:t>
            </a:r>
            <a:r>
              <a:rPr lang="en-US" dirty="0" err="1"/>
              <a:t>TableName</a:t>
            </a:r>
            <a:br>
              <a:rPr lang="en-US" sz="2000" dirty="0"/>
            </a:br>
            <a:r>
              <a:rPr lang="en-US" dirty="0"/>
              <a:t>(</a:t>
            </a:r>
            <a:br>
              <a:rPr lang="en-US" sz="2000" dirty="0"/>
            </a:br>
            <a:r>
              <a:rPr lang="en-US" dirty="0" err="1"/>
              <a:t>P_Id</a:t>
            </a:r>
            <a:r>
              <a:rPr lang="en-US" dirty="0"/>
              <a:t> </a:t>
            </a:r>
            <a:r>
              <a:rPr lang="en-US" dirty="0" err="1"/>
              <a:t>int</a:t>
            </a:r>
            <a:r>
              <a:rPr lang="en-US" dirty="0"/>
              <a:t> </a:t>
            </a:r>
            <a:r>
              <a:rPr lang="en-US" dirty="0">
                <a:solidFill>
                  <a:srgbClr val="F3BE60"/>
                </a:solidFill>
              </a:rPr>
              <a:t>NOT NULL PRIMARY KEY</a:t>
            </a:r>
            <a:br>
              <a:rPr lang="en-US" sz="2000" dirty="0"/>
            </a:br>
            <a:r>
              <a:rPr lang="en-US" dirty="0"/>
              <a:t>)</a:t>
            </a:r>
            <a:endParaRPr lang="en-US" sz="2200" b="1" dirty="0">
              <a:latin typeface="Consolas" panose="020B0609020204030204" pitchFamily="49" charset="0"/>
            </a:endParaRPr>
          </a:p>
        </p:txBody>
      </p:sp>
      <p:sp>
        <p:nvSpPr>
          <p:cNvPr id="9" name="Rectangle 8"/>
          <p:cNvSpPr/>
          <p:nvPr/>
        </p:nvSpPr>
        <p:spPr>
          <a:xfrm>
            <a:off x="5789612" y="331857"/>
            <a:ext cx="2776722" cy="707886"/>
          </a:xfrm>
          <a:prstGeom prst="rect">
            <a:avLst/>
          </a:prstGeom>
        </p:spPr>
        <p:txBody>
          <a:bodyPr wrap="none">
            <a:spAutoFit/>
          </a:bodyPr>
          <a:lstStyle/>
          <a:p>
            <a:r>
              <a:rPr lang="en-US" sz="4000" b="1" dirty="0">
                <a:solidFill>
                  <a:srgbClr val="F3BE60"/>
                </a:solidFill>
                <a:ea typeface="+mj-ea"/>
                <a:cs typeface="+mj-cs"/>
              </a:rPr>
              <a:t>Using SSMS </a:t>
            </a:r>
            <a:endParaRPr lang="en-US" dirty="0"/>
          </a:p>
        </p:txBody>
      </p:sp>
      <p:pic>
        <p:nvPicPr>
          <p:cNvPr id="7" name="Picture 6"/>
          <p:cNvPicPr>
            <a:picLocks noChangeAspect="1"/>
          </p:cNvPicPr>
          <p:nvPr/>
        </p:nvPicPr>
        <p:blipFill>
          <a:blip r:embed="rId2"/>
          <a:stretch>
            <a:fillRect/>
          </a:stretch>
        </p:blipFill>
        <p:spPr>
          <a:xfrm>
            <a:off x="6409291" y="3276600"/>
            <a:ext cx="3743325" cy="2819400"/>
          </a:xfrm>
          <a:prstGeom prst="rect">
            <a:avLst/>
          </a:prstGeom>
        </p:spPr>
      </p:pic>
      <p:sp>
        <p:nvSpPr>
          <p:cNvPr id="10" name="TextBox 9"/>
          <p:cNvSpPr txBox="1"/>
          <p:nvPr/>
        </p:nvSpPr>
        <p:spPr>
          <a:xfrm>
            <a:off x="5942011" y="1634951"/>
            <a:ext cx="4677884" cy="523220"/>
          </a:xfrm>
          <a:prstGeom prst="rect">
            <a:avLst/>
          </a:prstGeom>
          <a:noFill/>
        </p:spPr>
        <p:txBody>
          <a:bodyPr wrap="none" rtlCol="0">
            <a:spAutoFit/>
          </a:bodyPr>
          <a:lstStyle/>
          <a:p>
            <a:r>
              <a:rPr lang="en-US" sz="2800" dirty="0"/>
              <a:t>Right click the wanted column</a:t>
            </a:r>
          </a:p>
        </p:txBody>
      </p:sp>
      <p:sp>
        <p:nvSpPr>
          <p:cNvPr id="11" name="Arrow: Down 10"/>
          <p:cNvSpPr/>
          <p:nvPr/>
        </p:nvSpPr>
        <p:spPr>
          <a:xfrm>
            <a:off x="7785653" y="2488785"/>
            <a:ext cx="990600" cy="4572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Tree>
    <p:extLst>
      <p:ext uri="{BB962C8B-B14F-4D97-AF65-F5344CB8AC3E}">
        <p14:creationId xmlns:p14="http://schemas.microsoft.com/office/powerpoint/2010/main" val="1616113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14</a:t>
            </a:fld>
            <a:endParaRPr lang="en-US" dirty="0"/>
          </a:p>
        </p:txBody>
      </p:sp>
      <p:sp>
        <p:nvSpPr>
          <p:cNvPr id="3" name="Content Placeholder 2"/>
          <p:cNvSpPr>
            <a:spLocks noGrp="1"/>
          </p:cNvSpPr>
          <p:nvPr>
            <p:ph idx="1"/>
          </p:nvPr>
        </p:nvSpPr>
        <p:spPr>
          <a:xfrm>
            <a:off x="6308612" y="3625380"/>
            <a:ext cx="5596022" cy="2209800"/>
          </a:xfrm>
        </p:spPr>
        <p:txBody>
          <a:bodyPr>
            <a:normAutofit/>
          </a:bodyPr>
          <a:lstStyle/>
          <a:p>
            <a:pPr marL="0" indent="0">
              <a:buNone/>
            </a:pPr>
            <a:r>
              <a:rPr lang="en-US" sz="2800" dirty="0">
                <a:solidFill>
                  <a:srgbClr val="F3BE60"/>
                </a:solidFill>
              </a:rPr>
              <a:t>CREATE</a:t>
            </a:r>
            <a:r>
              <a:rPr lang="en-US" sz="2800" dirty="0"/>
              <a:t> </a:t>
            </a:r>
            <a:r>
              <a:rPr lang="en-US" sz="2800" dirty="0">
                <a:solidFill>
                  <a:srgbClr val="F3BE60"/>
                </a:solidFill>
              </a:rPr>
              <a:t>TABLE</a:t>
            </a:r>
            <a:r>
              <a:rPr lang="en-US" sz="2800" dirty="0"/>
              <a:t> Persons</a:t>
            </a:r>
            <a:br>
              <a:rPr lang="en-US" sz="2800" dirty="0"/>
            </a:br>
            <a:r>
              <a:rPr lang="en-US" sz="2800" dirty="0"/>
              <a:t>(</a:t>
            </a:r>
            <a:br>
              <a:rPr lang="en-US" sz="2800" dirty="0"/>
            </a:br>
            <a:r>
              <a:rPr lang="en-US" sz="2800" dirty="0"/>
              <a:t>ID </a:t>
            </a:r>
            <a:r>
              <a:rPr lang="en-US" sz="2800" dirty="0" err="1">
                <a:solidFill>
                  <a:srgbClr val="F3BE60"/>
                </a:solidFill>
              </a:rPr>
              <a:t>int</a:t>
            </a:r>
            <a:r>
              <a:rPr lang="en-US" sz="2800" dirty="0">
                <a:solidFill>
                  <a:srgbClr val="F3BE60"/>
                </a:solidFill>
              </a:rPr>
              <a:t> IDENTITY PRIMARY KEY</a:t>
            </a:r>
            <a:br>
              <a:rPr lang="en-US" sz="2800" dirty="0"/>
            </a:br>
            <a:r>
              <a:rPr lang="en-US" sz="2800" dirty="0"/>
              <a:t>)</a:t>
            </a:r>
          </a:p>
        </p:txBody>
      </p:sp>
      <p:sp>
        <p:nvSpPr>
          <p:cNvPr id="4" name="Title 3"/>
          <p:cNvSpPr>
            <a:spLocks noGrp="1"/>
          </p:cNvSpPr>
          <p:nvPr>
            <p:ph type="title"/>
          </p:nvPr>
        </p:nvSpPr>
        <p:spPr/>
        <p:txBody>
          <a:bodyPr/>
          <a:lstStyle/>
          <a:p>
            <a:r>
              <a:rPr lang="en-US" dirty="0"/>
              <a:t>Adding auto increment</a:t>
            </a:r>
          </a:p>
        </p:txBody>
      </p:sp>
      <p:sp>
        <p:nvSpPr>
          <p:cNvPr id="5" name="Title 3"/>
          <p:cNvSpPr txBox="1">
            <a:spLocks/>
          </p:cNvSpPr>
          <p:nvPr/>
        </p:nvSpPr>
        <p:spPr>
          <a:xfrm>
            <a:off x="1584212" y="2351302"/>
            <a:ext cx="1981200" cy="1110780"/>
          </a:xfrm>
          <a:prstGeom prst="rect">
            <a:avLst/>
          </a:prstGeom>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r>
              <a:rPr lang="en-US" dirty="0"/>
              <a:t>MySQL</a:t>
            </a:r>
          </a:p>
        </p:txBody>
      </p:sp>
      <p:sp>
        <p:nvSpPr>
          <p:cNvPr id="6" name="Title 3"/>
          <p:cNvSpPr txBox="1">
            <a:spLocks/>
          </p:cNvSpPr>
          <p:nvPr/>
        </p:nvSpPr>
        <p:spPr>
          <a:xfrm>
            <a:off x="6856412" y="2362200"/>
            <a:ext cx="2819400" cy="1110780"/>
          </a:xfrm>
          <a:prstGeom prst="rect">
            <a:avLst/>
          </a:prstGeom>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r>
              <a:rPr lang="en-US" dirty="0"/>
              <a:t>SQL Server</a:t>
            </a:r>
          </a:p>
        </p:txBody>
      </p:sp>
      <p:sp>
        <p:nvSpPr>
          <p:cNvPr id="7" name="Content Placeholder 2"/>
          <p:cNvSpPr txBox="1">
            <a:spLocks/>
          </p:cNvSpPr>
          <p:nvPr/>
        </p:nvSpPr>
        <p:spPr>
          <a:xfrm>
            <a:off x="517412" y="3625380"/>
            <a:ext cx="5562600" cy="2209800"/>
          </a:xfrm>
          <a:prstGeom prst="rect">
            <a:avLst/>
          </a:prstGeom>
        </p:spPr>
        <p:txBody>
          <a:bodyPr vert="horz" lIns="108000" tIns="36000" rIns="108000" bIns="36000" rtlCol="0">
            <a:normAutofit/>
          </a:bodyPr>
          <a:lstStyle>
            <a:lvl1pPr marL="304747" indent="-304747" algn="l" defTabSz="1218987" rtl="0" eaLnBrk="1" latinLnBrk="0" hangingPunct="1">
              <a:lnSpc>
                <a:spcPct val="105000"/>
              </a:lnSpc>
              <a:spcBef>
                <a:spcPts val="600"/>
              </a:spcBef>
              <a:spcAft>
                <a:spcPts val="600"/>
              </a:spcAft>
              <a:buClr>
                <a:srgbClr val="F2B254"/>
              </a:buClr>
              <a:buSzPct val="100000"/>
              <a:buFont typeface="Wingdings" panose="05000000000000000000" pitchFamily="2" charset="2"/>
              <a:buChar char="§"/>
              <a:defRPr sz="3400" b="0" kern="1200">
                <a:solidFill>
                  <a:schemeClr val="tx1"/>
                </a:solidFill>
                <a:latin typeface="+mn-lt"/>
                <a:ea typeface="+mn-ea"/>
                <a:cs typeface="+mn-cs"/>
              </a:defRPr>
            </a:lvl1pPr>
            <a:lvl2pPr marL="609493" indent="-231606" algn="l" defTabSz="1218987" rtl="0" eaLnBrk="1" latinLnBrk="0" hangingPunct="1">
              <a:lnSpc>
                <a:spcPct val="105000"/>
              </a:lnSpc>
              <a:spcBef>
                <a:spcPts val="600"/>
              </a:spcBef>
              <a:spcAft>
                <a:spcPts val="600"/>
              </a:spcAft>
              <a:buClr>
                <a:schemeClr val="accent1"/>
              </a:buClr>
              <a:buSzPct val="80000"/>
              <a:buFont typeface="Wingdings" panose="05000000000000000000" pitchFamily="2" charset="2"/>
              <a:buChar char="§"/>
              <a:defRPr sz="3200" b="0" kern="1200">
                <a:solidFill>
                  <a:schemeClr val="tx1"/>
                </a:solidFill>
                <a:latin typeface="+mn-lt"/>
                <a:ea typeface="+mn-ea"/>
                <a:cs typeface="+mn-cs"/>
              </a:defRPr>
            </a:lvl2pPr>
            <a:lvl3pPr marL="914240" indent="-231606" algn="l" defTabSz="1218987" rtl="0" eaLnBrk="1" latinLnBrk="0" hangingPunct="1">
              <a:lnSpc>
                <a:spcPct val="105000"/>
              </a:lnSpc>
              <a:spcBef>
                <a:spcPts val="600"/>
              </a:spcBef>
              <a:spcAft>
                <a:spcPts val="600"/>
              </a:spcAft>
              <a:buClr>
                <a:srgbClr val="EF9A1D"/>
              </a:buClr>
              <a:buSzPct val="80000"/>
              <a:buFont typeface="Wingdings" panose="05000000000000000000" pitchFamily="2" charset="2"/>
              <a:buChar char="§"/>
              <a:defRPr sz="3000" b="0" kern="1200">
                <a:solidFill>
                  <a:schemeClr val="tx1"/>
                </a:solidFill>
                <a:latin typeface="+mn-lt"/>
                <a:ea typeface="+mn-ea"/>
                <a:cs typeface="+mn-cs"/>
              </a:defRPr>
            </a:lvl3pPr>
            <a:lvl4pPr marL="1218987" indent="-231606" algn="l" defTabSz="1218987" rtl="0" eaLnBrk="1" latinLnBrk="0" hangingPunct="1">
              <a:lnSpc>
                <a:spcPct val="105000"/>
              </a:lnSpc>
              <a:spcBef>
                <a:spcPts val="600"/>
              </a:spcBef>
              <a:spcAft>
                <a:spcPts val="600"/>
              </a:spcAft>
              <a:buClr>
                <a:srgbClr val="ED9411"/>
              </a:buClr>
              <a:buSzPct val="80000"/>
              <a:buFont typeface="Wingdings" panose="05000000000000000000" pitchFamily="2" charset="2"/>
              <a:buChar char="§"/>
              <a:defRPr sz="2800" b="0" kern="1200">
                <a:solidFill>
                  <a:schemeClr val="tx1"/>
                </a:solidFill>
                <a:latin typeface="+mn-lt"/>
                <a:ea typeface="+mn-ea"/>
                <a:cs typeface="+mn-cs"/>
              </a:defRPr>
            </a:lvl4pPr>
            <a:lvl5pPr marL="1523733" indent="-231606" algn="l" defTabSz="1218987" rtl="0" eaLnBrk="1" latinLnBrk="0" hangingPunct="1">
              <a:lnSpc>
                <a:spcPct val="105000"/>
              </a:lnSpc>
              <a:spcBef>
                <a:spcPts val="600"/>
              </a:spcBef>
              <a:spcAft>
                <a:spcPts val="600"/>
              </a:spcAft>
              <a:buClr>
                <a:srgbClr val="E28D10"/>
              </a:buClr>
              <a:buSzPct val="80000"/>
              <a:buFont typeface="Wingdings" panose="05000000000000000000" pitchFamily="2" charset="2"/>
              <a:buChar char="§"/>
              <a:defRPr sz="2600" b="0" kern="1200">
                <a:solidFill>
                  <a:schemeClr val="tx1"/>
                </a:solidFill>
                <a:latin typeface="+mn-lt"/>
                <a:ea typeface="+mn-ea"/>
                <a:cs typeface="+mn-cs"/>
              </a:defRPr>
            </a:lvl5pPr>
            <a:lvl6pPr marL="1828480"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2"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marL="0" indent="0">
              <a:buNone/>
            </a:pPr>
            <a:r>
              <a:rPr lang="en-US" sz="2800" dirty="0">
                <a:solidFill>
                  <a:srgbClr val="F3BE60"/>
                </a:solidFill>
              </a:rPr>
              <a:t>CREATE</a:t>
            </a:r>
            <a:r>
              <a:rPr lang="en-US" sz="2800" dirty="0"/>
              <a:t> </a:t>
            </a:r>
            <a:r>
              <a:rPr lang="en-US" sz="2800" dirty="0">
                <a:solidFill>
                  <a:srgbClr val="F3BE60"/>
                </a:solidFill>
              </a:rPr>
              <a:t>TABLE</a:t>
            </a:r>
            <a:r>
              <a:rPr lang="en-US" sz="2800" dirty="0"/>
              <a:t> Persons</a:t>
            </a:r>
            <a:br>
              <a:rPr lang="en-US" sz="2800" dirty="0"/>
            </a:br>
            <a:r>
              <a:rPr lang="en-US" sz="2800" dirty="0"/>
              <a:t>(</a:t>
            </a:r>
            <a:br>
              <a:rPr lang="en-US" sz="2800" dirty="0"/>
            </a:br>
            <a:r>
              <a:rPr lang="en-US" sz="2800" dirty="0"/>
              <a:t>ID </a:t>
            </a:r>
            <a:r>
              <a:rPr lang="en-US" sz="2800" dirty="0" err="1">
                <a:solidFill>
                  <a:srgbClr val="F3BE60"/>
                </a:solidFill>
              </a:rPr>
              <a:t>int</a:t>
            </a:r>
            <a:r>
              <a:rPr lang="en-US" sz="2800" dirty="0"/>
              <a:t> </a:t>
            </a:r>
            <a:r>
              <a:rPr lang="en-US" sz="2800" dirty="0">
                <a:solidFill>
                  <a:srgbClr val="F3BE60"/>
                </a:solidFill>
              </a:rPr>
              <a:t>NOT</a:t>
            </a:r>
            <a:r>
              <a:rPr lang="en-US" sz="2800" dirty="0"/>
              <a:t> </a:t>
            </a:r>
            <a:r>
              <a:rPr lang="en-US" sz="2800" dirty="0">
                <a:solidFill>
                  <a:srgbClr val="F3BE60"/>
                </a:solidFill>
              </a:rPr>
              <a:t>NULL</a:t>
            </a:r>
            <a:r>
              <a:rPr lang="en-US" sz="2800" dirty="0"/>
              <a:t> </a:t>
            </a:r>
            <a:r>
              <a:rPr lang="en-US" sz="2800" dirty="0">
                <a:solidFill>
                  <a:srgbClr val="F3BE60"/>
                </a:solidFill>
              </a:rPr>
              <a:t>AUTO_INCREMENT</a:t>
            </a:r>
            <a:r>
              <a:rPr lang="en-US" sz="2800" dirty="0"/>
              <a:t>,</a:t>
            </a:r>
            <a:br>
              <a:rPr lang="en-US" sz="2800" dirty="0"/>
            </a:br>
            <a:r>
              <a:rPr lang="en-US" sz="2800" dirty="0"/>
              <a:t>)</a:t>
            </a:r>
          </a:p>
        </p:txBody>
      </p:sp>
    </p:spTree>
    <p:extLst>
      <p:ext uri="{BB962C8B-B14F-4D97-AF65-F5344CB8AC3E}">
        <p14:creationId xmlns:p14="http://schemas.microsoft.com/office/powerpoint/2010/main" val="30767491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15</a:t>
            </a:fld>
            <a:endParaRPr lang="en-US" dirty="0"/>
          </a:p>
        </p:txBody>
      </p:sp>
      <p:sp>
        <p:nvSpPr>
          <p:cNvPr id="3" name="Content Placeholder 2"/>
          <p:cNvSpPr>
            <a:spLocks noGrp="1"/>
          </p:cNvSpPr>
          <p:nvPr>
            <p:ph idx="1"/>
          </p:nvPr>
        </p:nvSpPr>
        <p:spPr>
          <a:xfrm>
            <a:off x="6165837" y="2438400"/>
            <a:ext cx="5829397" cy="4257310"/>
          </a:xfrm>
        </p:spPr>
        <p:txBody>
          <a:bodyPr>
            <a:normAutofit/>
          </a:bodyPr>
          <a:lstStyle/>
          <a:p>
            <a:pPr marL="0" indent="0">
              <a:buNone/>
            </a:pPr>
            <a:r>
              <a:rPr lang="en-US" dirty="0">
                <a:solidFill>
                  <a:srgbClr val="F3BE60"/>
                </a:solidFill>
              </a:rPr>
              <a:t>CREATE TABLE </a:t>
            </a:r>
            <a:r>
              <a:rPr lang="en-US" dirty="0" err="1"/>
              <a:t>TableName</a:t>
            </a:r>
            <a:br>
              <a:rPr lang="en-US" dirty="0"/>
            </a:br>
            <a:r>
              <a:rPr lang="en-US" dirty="0"/>
              <a:t>(</a:t>
            </a:r>
            <a:br>
              <a:rPr lang="en-US" dirty="0"/>
            </a:br>
            <a:r>
              <a:rPr lang="en-US" dirty="0" err="1"/>
              <a:t>P_Id</a:t>
            </a:r>
            <a:r>
              <a:rPr lang="en-US" dirty="0"/>
              <a:t> </a:t>
            </a:r>
            <a:r>
              <a:rPr lang="en-US" dirty="0">
                <a:solidFill>
                  <a:srgbClr val="F3BE60"/>
                </a:solidFill>
              </a:rPr>
              <a:t>INT CHECK </a:t>
            </a:r>
            <a:r>
              <a:rPr lang="en-US" dirty="0"/>
              <a:t>(</a:t>
            </a:r>
            <a:r>
              <a:rPr lang="en-US" dirty="0" err="1"/>
              <a:t>P_Id</a:t>
            </a:r>
            <a:r>
              <a:rPr lang="en-US" dirty="0"/>
              <a:t>&gt;0)</a:t>
            </a:r>
            <a:br>
              <a:rPr lang="en-US" dirty="0"/>
            </a:br>
            <a:r>
              <a:rPr lang="en-US" dirty="0"/>
              <a:t>)</a:t>
            </a:r>
          </a:p>
        </p:txBody>
      </p:sp>
      <p:sp>
        <p:nvSpPr>
          <p:cNvPr id="4" name="Title 3"/>
          <p:cNvSpPr>
            <a:spLocks noGrp="1"/>
          </p:cNvSpPr>
          <p:nvPr>
            <p:ph type="title"/>
          </p:nvPr>
        </p:nvSpPr>
        <p:spPr/>
        <p:txBody>
          <a:bodyPr/>
          <a:lstStyle/>
          <a:p>
            <a:r>
              <a:rPr lang="en-US" dirty="0"/>
              <a:t>Adding check constraint</a:t>
            </a:r>
          </a:p>
        </p:txBody>
      </p:sp>
      <p:sp>
        <p:nvSpPr>
          <p:cNvPr id="5" name="Title 3"/>
          <p:cNvSpPr txBox="1">
            <a:spLocks/>
          </p:cNvSpPr>
          <p:nvPr/>
        </p:nvSpPr>
        <p:spPr>
          <a:xfrm>
            <a:off x="1674812" y="1164322"/>
            <a:ext cx="1981200" cy="1110780"/>
          </a:xfrm>
          <a:prstGeom prst="rect">
            <a:avLst/>
          </a:prstGeom>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r>
              <a:rPr lang="en-US" dirty="0"/>
              <a:t>MySQL</a:t>
            </a:r>
          </a:p>
        </p:txBody>
      </p:sp>
      <p:sp>
        <p:nvSpPr>
          <p:cNvPr id="6" name="Title 3"/>
          <p:cNvSpPr txBox="1">
            <a:spLocks/>
          </p:cNvSpPr>
          <p:nvPr/>
        </p:nvSpPr>
        <p:spPr>
          <a:xfrm>
            <a:off x="6947012" y="1175220"/>
            <a:ext cx="2819400" cy="1110780"/>
          </a:xfrm>
          <a:prstGeom prst="rect">
            <a:avLst/>
          </a:prstGeom>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r>
              <a:rPr lang="en-US" dirty="0"/>
              <a:t>SQL Server</a:t>
            </a:r>
          </a:p>
        </p:txBody>
      </p:sp>
      <p:sp>
        <p:nvSpPr>
          <p:cNvPr id="7" name="Content Placeholder 2"/>
          <p:cNvSpPr txBox="1">
            <a:spLocks/>
          </p:cNvSpPr>
          <p:nvPr/>
        </p:nvSpPr>
        <p:spPr>
          <a:xfrm>
            <a:off x="608012" y="2438400"/>
            <a:ext cx="5562600" cy="4435476"/>
          </a:xfrm>
          <a:prstGeom prst="rect">
            <a:avLst/>
          </a:prstGeom>
        </p:spPr>
        <p:txBody>
          <a:bodyPr vert="horz" lIns="108000" tIns="36000" rIns="108000" bIns="36000" rtlCol="0">
            <a:normAutofit/>
          </a:bodyPr>
          <a:lstStyle>
            <a:lvl1pPr marL="304747" indent="-304747" algn="l" defTabSz="1218987" rtl="0" eaLnBrk="1" latinLnBrk="0" hangingPunct="1">
              <a:lnSpc>
                <a:spcPct val="105000"/>
              </a:lnSpc>
              <a:spcBef>
                <a:spcPts val="600"/>
              </a:spcBef>
              <a:spcAft>
                <a:spcPts val="600"/>
              </a:spcAft>
              <a:buClr>
                <a:srgbClr val="F2B254"/>
              </a:buClr>
              <a:buSzPct val="100000"/>
              <a:buFont typeface="Wingdings" panose="05000000000000000000" pitchFamily="2" charset="2"/>
              <a:buChar char="§"/>
              <a:defRPr sz="3400" b="0" kern="1200">
                <a:solidFill>
                  <a:schemeClr val="tx1"/>
                </a:solidFill>
                <a:latin typeface="+mn-lt"/>
                <a:ea typeface="+mn-ea"/>
                <a:cs typeface="+mn-cs"/>
              </a:defRPr>
            </a:lvl1pPr>
            <a:lvl2pPr marL="609493" indent="-231606" algn="l" defTabSz="1218987" rtl="0" eaLnBrk="1" latinLnBrk="0" hangingPunct="1">
              <a:lnSpc>
                <a:spcPct val="105000"/>
              </a:lnSpc>
              <a:spcBef>
                <a:spcPts val="600"/>
              </a:spcBef>
              <a:spcAft>
                <a:spcPts val="600"/>
              </a:spcAft>
              <a:buClr>
                <a:schemeClr val="accent1"/>
              </a:buClr>
              <a:buSzPct val="80000"/>
              <a:buFont typeface="Wingdings" panose="05000000000000000000" pitchFamily="2" charset="2"/>
              <a:buChar char="§"/>
              <a:defRPr sz="3200" b="0" kern="1200">
                <a:solidFill>
                  <a:schemeClr val="tx1"/>
                </a:solidFill>
                <a:latin typeface="+mn-lt"/>
                <a:ea typeface="+mn-ea"/>
                <a:cs typeface="+mn-cs"/>
              </a:defRPr>
            </a:lvl2pPr>
            <a:lvl3pPr marL="914240" indent="-231606" algn="l" defTabSz="1218987" rtl="0" eaLnBrk="1" latinLnBrk="0" hangingPunct="1">
              <a:lnSpc>
                <a:spcPct val="105000"/>
              </a:lnSpc>
              <a:spcBef>
                <a:spcPts val="600"/>
              </a:spcBef>
              <a:spcAft>
                <a:spcPts val="600"/>
              </a:spcAft>
              <a:buClr>
                <a:srgbClr val="EF9A1D"/>
              </a:buClr>
              <a:buSzPct val="80000"/>
              <a:buFont typeface="Wingdings" panose="05000000000000000000" pitchFamily="2" charset="2"/>
              <a:buChar char="§"/>
              <a:defRPr sz="3000" b="0" kern="1200">
                <a:solidFill>
                  <a:schemeClr val="tx1"/>
                </a:solidFill>
                <a:latin typeface="+mn-lt"/>
                <a:ea typeface="+mn-ea"/>
                <a:cs typeface="+mn-cs"/>
              </a:defRPr>
            </a:lvl3pPr>
            <a:lvl4pPr marL="1218987" indent="-231606" algn="l" defTabSz="1218987" rtl="0" eaLnBrk="1" latinLnBrk="0" hangingPunct="1">
              <a:lnSpc>
                <a:spcPct val="105000"/>
              </a:lnSpc>
              <a:spcBef>
                <a:spcPts val="600"/>
              </a:spcBef>
              <a:spcAft>
                <a:spcPts val="600"/>
              </a:spcAft>
              <a:buClr>
                <a:srgbClr val="ED9411"/>
              </a:buClr>
              <a:buSzPct val="80000"/>
              <a:buFont typeface="Wingdings" panose="05000000000000000000" pitchFamily="2" charset="2"/>
              <a:buChar char="§"/>
              <a:defRPr sz="2800" b="0" kern="1200">
                <a:solidFill>
                  <a:schemeClr val="tx1"/>
                </a:solidFill>
                <a:latin typeface="+mn-lt"/>
                <a:ea typeface="+mn-ea"/>
                <a:cs typeface="+mn-cs"/>
              </a:defRPr>
            </a:lvl4pPr>
            <a:lvl5pPr marL="1523733" indent="-231606" algn="l" defTabSz="1218987" rtl="0" eaLnBrk="1" latinLnBrk="0" hangingPunct="1">
              <a:lnSpc>
                <a:spcPct val="105000"/>
              </a:lnSpc>
              <a:spcBef>
                <a:spcPts val="600"/>
              </a:spcBef>
              <a:spcAft>
                <a:spcPts val="600"/>
              </a:spcAft>
              <a:buClr>
                <a:srgbClr val="E28D10"/>
              </a:buClr>
              <a:buSzPct val="80000"/>
              <a:buFont typeface="Wingdings" panose="05000000000000000000" pitchFamily="2" charset="2"/>
              <a:buChar char="§"/>
              <a:defRPr sz="2600" b="0" kern="1200">
                <a:solidFill>
                  <a:schemeClr val="tx1"/>
                </a:solidFill>
                <a:latin typeface="+mn-lt"/>
                <a:ea typeface="+mn-ea"/>
                <a:cs typeface="+mn-cs"/>
              </a:defRPr>
            </a:lvl5pPr>
            <a:lvl6pPr marL="1828480"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2"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marL="0" indent="0">
              <a:buFont typeface="Wingdings" panose="05000000000000000000" pitchFamily="2" charset="2"/>
              <a:buNone/>
            </a:pPr>
            <a:r>
              <a:rPr lang="en-US" dirty="0">
                <a:solidFill>
                  <a:srgbClr val="F3BE60"/>
                </a:solidFill>
              </a:rPr>
              <a:t>CREATE TABLE </a:t>
            </a:r>
            <a:r>
              <a:rPr lang="en-US" dirty="0" err="1"/>
              <a:t>table_name</a:t>
            </a:r>
            <a:br>
              <a:rPr lang="en-US" dirty="0"/>
            </a:br>
            <a:r>
              <a:rPr lang="en-US" dirty="0"/>
              <a:t>(</a:t>
            </a:r>
            <a:br>
              <a:rPr lang="en-US" dirty="0"/>
            </a:br>
            <a:r>
              <a:rPr lang="en-US" dirty="0" err="1"/>
              <a:t>P_Id</a:t>
            </a:r>
            <a:r>
              <a:rPr lang="en-US" dirty="0"/>
              <a:t> </a:t>
            </a:r>
            <a:r>
              <a:rPr lang="en-US" dirty="0">
                <a:solidFill>
                  <a:srgbClr val="F3BE60"/>
                </a:solidFill>
              </a:rPr>
              <a:t>INT, </a:t>
            </a:r>
            <a:br>
              <a:rPr lang="en-US" dirty="0"/>
            </a:br>
            <a:r>
              <a:rPr lang="en-US" dirty="0">
                <a:solidFill>
                  <a:srgbClr val="F3BE60"/>
                </a:solidFill>
              </a:rPr>
              <a:t>CHECK</a:t>
            </a:r>
            <a:r>
              <a:rPr lang="en-US" dirty="0"/>
              <a:t> (</a:t>
            </a:r>
            <a:r>
              <a:rPr lang="en-US" dirty="0" err="1"/>
              <a:t>P_Id</a:t>
            </a:r>
            <a:r>
              <a:rPr lang="en-US" dirty="0"/>
              <a:t>&gt;0)</a:t>
            </a:r>
            <a:br>
              <a:rPr lang="en-US" dirty="0"/>
            </a:br>
            <a:r>
              <a:rPr lang="en-US" dirty="0"/>
              <a:t>)</a:t>
            </a:r>
          </a:p>
        </p:txBody>
      </p:sp>
    </p:spTree>
    <p:extLst>
      <p:ext uri="{BB962C8B-B14F-4D97-AF65-F5344CB8AC3E}">
        <p14:creationId xmlns:p14="http://schemas.microsoft.com/office/powerpoint/2010/main" val="26991171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16</a:t>
            </a:fld>
            <a:endParaRPr lang="en-US" dirty="0"/>
          </a:p>
        </p:txBody>
      </p:sp>
      <p:sp>
        <p:nvSpPr>
          <p:cNvPr id="5" name="Title 3"/>
          <p:cNvSpPr txBox="1">
            <a:spLocks/>
          </p:cNvSpPr>
          <p:nvPr/>
        </p:nvSpPr>
        <p:spPr>
          <a:xfrm>
            <a:off x="188815" y="40341"/>
            <a:ext cx="9577597" cy="1110780"/>
          </a:xfrm>
          <a:prstGeom prst="rect">
            <a:avLst/>
          </a:prstGeom>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r>
              <a:rPr lang="en-US" dirty="0"/>
              <a:t>Adding default value</a:t>
            </a:r>
          </a:p>
        </p:txBody>
      </p:sp>
      <p:sp>
        <p:nvSpPr>
          <p:cNvPr id="6" name="Title 3"/>
          <p:cNvSpPr>
            <a:spLocks noGrp="1"/>
          </p:cNvSpPr>
          <p:nvPr>
            <p:ph type="title"/>
          </p:nvPr>
        </p:nvSpPr>
        <p:spPr>
          <a:xfrm>
            <a:off x="1217612" y="1524000"/>
            <a:ext cx="1981200" cy="1110780"/>
          </a:xfrm>
        </p:spPr>
        <p:txBody>
          <a:bodyPr/>
          <a:lstStyle/>
          <a:p>
            <a:r>
              <a:rPr lang="en-US" dirty="0"/>
              <a:t>MySQL</a:t>
            </a:r>
          </a:p>
        </p:txBody>
      </p:sp>
      <p:sp>
        <p:nvSpPr>
          <p:cNvPr id="7" name="TextBox 6"/>
          <p:cNvSpPr txBox="1"/>
          <p:nvPr/>
        </p:nvSpPr>
        <p:spPr>
          <a:xfrm>
            <a:off x="760412" y="3152138"/>
            <a:ext cx="4876800" cy="1569660"/>
          </a:xfrm>
          <a:prstGeom prst="rect">
            <a:avLst/>
          </a:prstGeom>
          <a:noFill/>
        </p:spPr>
        <p:txBody>
          <a:bodyPr wrap="square" rtlCol="0">
            <a:spAutoFit/>
          </a:bodyPr>
          <a:lstStyle/>
          <a:p>
            <a:r>
              <a:rPr lang="en-US" dirty="0">
                <a:solidFill>
                  <a:srgbClr val="F3BE60"/>
                </a:solidFill>
              </a:rPr>
              <a:t>CREATE TABLE</a:t>
            </a:r>
            <a:r>
              <a:rPr lang="en-US" dirty="0"/>
              <a:t> </a:t>
            </a:r>
            <a:r>
              <a:rPr lang="en-US" dirty="0" err="1"/>
              <a:t>table_name</a:t>
            </a:r>
            <a:br>
              <a:rPr lang="en-US" dirty="0"/>
            </a:br>
            <a:r>
              <a:rPr lang="en-US" dirty="0"/>
              <a:t>(</a:t>
            </a:r>
            <a:br>
              <a:rPr lang="en-US" dirty="0"/>
            </a:br>
            <a:r>
              <a:rPr lang="en-US" dirty="0"/>
              <a:t>City </a:t>
            </a:r>
            <a:r>
              <a:rPr lang="en-US" dirty="0">
                <a:solidFill>
                  <a:srgbClr val="F3BE60"/>
                </a:solidFill>
              </a:rPr>
              <a:t>varchar(255)</a:t>
            </a:r>
            <a:r>
              <a:rPr lang="en-US" dirty="0"/>
              <a:t> </a:t>
            </a:r>
            <a:r>
              <a:rPr lang="en-US" dirty="0">
                <a:solidFill>
                  <a:srgbClr val="F3BE60"/>
                </a:solidFill>
              </a:rPr>
              <a:t>DEFAULT</a:t>
            </a:r>
            <a:r>
              <a:rPr lang="en-US" dirty="0"/>
              <a:t> '</a:t>
            </a:r>
            <a:r>
              <a:rPr lang="en-US" dirty="0" err="1"/>
              <a:t>Sandnes</a:t>
            </a:r>
            <a:r>
              <a:rPr lang="en-US" dirty="0"/>
              <a:t>'</a:t>
            </a:r>
            <a:br>
              <a:rPr lang="en-US" dirty="0"/>
            </a:br>
            <a:r>
              <a:rPr lang="en-US" dirty="0"/>
              <a:t>)</a:t>
            </a:r>
            <a:endParaRPr lang="en-US" sz="2200" b="1" dirty="0">
              <a:latin typeface="Consolas" panose="020B0609020204030204" pitchFamily="49" charset="0"/>
            </a:endParaRPr>
          </a:p>
        </p:txBody>
      </p:sp>
      <p:sp>
        <p:nvSpPr>
          <p:cNvPr id="8" name="Title 3"/>
          <p:cNvSpPr txBox="1">
            <a:spLocks/>
          </p:cNvSpPr>
          <p:nvPr/>
        </p:nvSpPr>
        <p:spPr>
          <a:xfrm>
            <a:off x="7618412" y="1524000"/>
            <a:ext cx="2819400" cy="1110780"/>
          </a:xfrm>
          <a:prstGeom prst="rect">
            <a:avLst/>
          </a:prstGeom>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r>
              <a:rPr lang="en-US" dirty="0"/>
              <a:t>SQL Server</a:t>
            </a:r>
          </a:p>
        </p:txBody>
      </p:sp>
      <p:sp>
        <p:nvSpPr>
          <p:cNvPr id="9" name="TextBox 8"/>
          <p:cNvSpPr txBox="1"/>
          <p:nvPr/>
        </p:nvSpPr>
        <p:spPr>
          <a:xfrm>
            <a:off x="6875984" y="3152138"/>
            <a:ext cx="4724400" cy="1569660"/>
          </a:xfrm>
          <a:prstGeom prst="rect">
            <a:avLst/>
          </a:prstGeom>
          <a:noFill/>
        </p:spPr>
        <p:txBody>
          <a:bodyPr wrap="square" rtlCol="0">
            <a:spAutoFit/>
          </a:bodyPr>
          <a:lstStyle/>
          <a:p>
            <a:r>
              <a:rPr lang="en-US" dirty="0">
                <a:solidFill>
                  <a:srgbClr val="F3BE60"/>
                </a:solidFill>
              </a:rPr>
              <a:t>CREATE TABLE </a:t>
            </a:r>
            <a:r>
              <a:rPr lang="en-US" dirty="0" err="1"/>
              <a:t>TableName</a:t>
            </a:r>
            <a:br>
              <a:rPr lang="en-US" dirty="0"/>
            </a:br>
            <a:r>
              <a:rPr lang="en-US" dirty="0"/>
              <a:t>(</a:t>
            </a:r>
            <a:br>
              <a:rPr lang="en-US" dirty="0"/>
            </a:br>
            <a:r>
              <a:rPr lang="en-US" dirty="0"/>
              <a:t>City </a:t>
            </a:r>
            <a:r>
              <a:rPr lang="en-US" dirty="0">
                <a:solidFill>
                  <a:srgbClr val="F3BE60"/>
                </a:solidFill>
              </a:rPr>
              <a:t>varchar(255)</a:t>
            </a:r>
            <a:r>
              <a:rPr lang="en-US" dirty="0"/>
              <a:t> </a:t>
            </a:r>
            <a:r>
              <a:rPr lang="en-US" dirty="0">
                <a:solidFill>
                  <a:srgbClr val="F3BE60"/>
                </a:solidFill>
              </a:rPr>
              <a:t>DEFAULT</a:t>
            </a:r>
            <a:r>
              <a:rPr lang="en-US" dirty="0"/>
              <a:t> '</a:t>
            </a:r>
            <a:r>
              <a:rPr lang="en-US" dirty="0" err="1"/>
              <a:t>Sandnes</a:t>
            </a:r>
            <a:r>
              <a:rPr lang="en-US" dirty="0"/>
              <a:t>'</a:t>
            </a:r>
            <a:br>
              <a:rPr lang="en-US" dirty="0"/>
            </a:br>
            <a:r>
              <a:rPr lang="en-US" dirty="0"/>
              <a:t>)</a:t>
            </a:r>
            <a:endParaRPr lang="en-US" sz="2200" b="1" dirty="0">
              <a:latin typeface="Consolas" panose="020B0609020204030204" pitchFamily="49" charset="0"/>
            </a:endParaRPr>
          </a:p>
        </p:txBody>
      </p:sp>
    </p:spTree>
    <p:extLst>
      <p:ext uri="{BB962C8B-B14F-4D97-AF65-F5344CB8AC3E}">
        <p14:creationId xmlns:p14="http://schemas.microsoft.com/office/powerpoint/2010/main" val="18001270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17</a:t>
            </a:fld>
            <a:endParaRPr lang="en-US" dirty="0"/>
          </a:p>
        </p:txBody>
      </p:sp>
      <p:sp>
        <p:nvSpPr>
          <p:cNvPr id="4" name="Title 3"/>
          <p:cNvSpPr>
            <a:spLocks noGrp="1"/>
          </p:cNvSpPr>
          <p:nvPr>
            <p:ph type="title"/>
          </p:nvPr>
        </p:nvSpPr>
        <p:spPr/>
        <p:txBody>
          <a:bodyPr/>
          <a:lstStyle/>
          <a:p>
            <a:r>
              <a:rPr lang="en-US" dirty="0"/>
              <a:t>Set unique field </a:t>
            </a:r>
          </a:p>
        </p:txBody>
      </p:sp>
      <p:sp>
        <p:nvSpPr>
          <p:cNvPr id="5" name="Title 3"/>
          <p:cNvSpPr txBox="1">
            <a:spLocks/>
          </p:cNvSpPr>
          <p:nvPr/>
        </p:nvSpPr>
        <p:spPr>
          <a:xfrm>
            <a:off x="1065212" y="1934941"/>
            <a:ext cx="1981200" cy="1110780"/>
          </a:xfrm>
          <a:prstGeom prst="rect">
            <a:avLst/>
          </a:prstGeom>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r>
              <a:rPr lang="en-US"/>
              <a:t>MySQL</a:t>
            </a:r>
            <a:endParaRPr lang="en-US" dirty="0"/>
          </a:p>
        </p:txBody>
      </p:sp>
      <p:sp>
        <p:nvSpPr>
          <p:cNvPr id="6" name="TextBox 5"/>
          <p:cNvSpPr txBox="1"/>
          <p:nvPr/>
        </p:nvSpPr>
        <p:spPr>
          <a:xfrm>
            <a:off x="608012" y="3563079"/>
            <a:ext cx="4876800" cy="1938992"/>
          </a:xfrm>
          <a:prstGeom prst="rect">
            <a:avLst/>
          </a:prstGeom>
          <a:noFill/>
        </p:spPr>
        <p:txBody>
          <a:bodyPr wrap="square" rtlCol="0">
            <a:spAutoFit/>
          </a:bodyPr>
          <a:lstStyle/>
          <a:p>
            <a:r>
              <a:rPr lang="en-US" dirty="0">
                <a:solidFill>
                  <a:srgbClr val="F3BE60"/>
                </a:solidFill>
              </a:rPr>
              <a:t>CREATE TABLE </a:t>
            </a:r>
            <a:r>
              <a:rPr lang="en-US" dirty="0" err="1"/>
              <a:t>table_name</a:t>
            </a:r>
            <a:br>
              <a:rPr lang="en-US" dirty="0"/>
            </a:br>
            <a:r>
              <a:rPr lang="en-US" dirty="0"/>
              <a:t>(</a:t>
            </a:r>
            <a:br>
              <a:rPr lang="en-US" dirty="0"/>
            </a:br>
            <a:r>
              <a:rPr lang="en-US" dirty="0" err="1"/>
              <a:t>P_Id</a:t>
            </a:r>
            <a:r>
              <a:rPr lang="en-US" dirty="0"/>
              <a:t> </a:t>
            </a:r>
            <a:r>
              <a:rPr lang="en-US" dirty="0">
                <a:solidFill>
                  <a:srgbClr val="F3BE60"/>
                </a:solidFill>
              </a:rPr>
              <a:t>INT</a:t>
            </a:r>
            <a:r>
              <a:rPr lang="en-US" dirty="0"/>
              <a:t>,</a:t>
            </a:r>
            <a:br>
              <a:rPr lang="en-US" dirty="0"/>
            </a:br>
            <a:r>
              <a:rPr lang="en-US" dirty="0">
                <a:solidFill>
                  <a:srgbClr val="F3BE60"/>
                </a:solidFill>
              </a:rPr>
              <a:t>UNIQUE</a:t>
            </a:r>
            <a:r>
              <a:rPr lang="en-US" dirty="0"/>
              <a:t> (</a:t>
            </a:r>
            <a:r>
              <a:rPr lang="en-US" dirty="0" err="1"/>
              <a:t>P_Id</a:t>
            </a:r>
            <a:r>
              <a:rPr lang="en-US" dirty="0"/>
              <a:t>)</a:t>
            </a:r>
            <a:br>
              <a:rPr lang="en-US" dirty="0"/>
            </a:br>
            <a:r>
              <a:rPr lang="en-US" dirty="0"/>
              <a:t>)</a:t>
            </a:r>
            <a:endParaRPr lang="en-US" sz="2200" b="1" dirty="0">
              <a:latin typeface="Consolas" panose="020B0609020204030204" pitchFamily="49" charset="0"/>
            </a:endParaRPr>
          </a:p>
        </p:txBody>
      </p:sp>
      <p:sp>
        <p:nvSpPr>
          <p:cNvPr id="7" name="Title 3"/>
          <p:cNvSpPr txBox="1">
            <a:spLocks/>
          </p:cNvSpPr>
          <p:nvPr/>
        </p:nvSpPr>
        <p:spPr>
          <a:xfrm>
            <a:off x="7466012" y="1934941"/>
            <a:ext cx="2819400" cy="1110780"/>
          </a:xfrm>
          <a:prstGeom prst="rect">
            <a:avLst/>
          </a:prstGeom>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r>
              <a:rPr lang="en-US" dirty="0"/>
              <a:t>SQL Server</a:t>
            </a:r>
          </a:p>
        </p:txBody>
      </p:sp>
      <p:sp>
        <p:nvSpPr>
          <p:cNvPr id="8" name="TextBox 7"/>
          <p:cNvSpPr txBox="1"/>
          <p:nvPr/>
        </p:nvSpPr>
        <p:spPr>
          <a:xfrm>
            <a:off x="7404212" y="3563079"/>
            <a:ext cx="4724400" cy="1569660"/>
          </a:xfrm>
          <a:prstGeom prst="rect">
            <a:avLst/>
          </a:prstGeom>
          <a:noFill/>
        </p:spPr>
        <p:txBody>
          <a:bodyPr wrap="square" rtlCol="0">
            <a:spAutoFit/>
          </a:bodyPr>
          <a:lstStyle/>
          <a:p>
            <a:r>
              <a:rPr lang="en-US" dirty="0">
                <a:solidFill>
                  <a:srgbClr val="F3BE60"/>
                </a:solidFill>
              </a:rPr>
              <a:t>CREATE</a:t>
            </a:r>
            <a:r>
              <a:rPr lang="en-US" dirty="0"/>
              <a:t> </a:t>
            </a:r>
            <a:r>
              <a:rPr lang="en-US" dirty="0">
                <a:solidFill>
                  <a:srgbClr val="F3BE60"/>
                </a:solidFill>
              </a:rPr>
              <a:t>TABLE</a:t>
            </a:r>
            <a:r>
              <a:rPr lang="en-US" dirty="0"/>
              <a:t> </a:t>
            </a:r>
            <a:r>
              <a:rPr lang="en-US" dirty="0" err="1"/>
              <a:t>TableName</a:t>
            </a:r>
            <a:br>
              <a:rPr lang="en-US" dirty="0"/>
            </a:br>
            <a:r>
              <a:rPr lang="en-US" dirty="0"/>
              <a:t>(</a:t>
            </a:r>
            <a:br>
              <a:rPr lang="en-US" dirty="0"/>
            </a:br>
            <a:r>
              <a:rPr lang="en-US" dirty="0" err="1"/>
              <a:t>P_Id</a:t>
            </a:r>
            <a:r>
              <a:rPr lang="en-US" dirty="0"/>
              <a:t> </a:t>
            </a:r>
            <a:r>
              <a:rPr lang="en-US" dirty="0">
                <a:solidFill>
                  <a:srgbClr val="F3BE60"/>
                </a:solidFill>
              </a:rPr>
              <a:t>INT  UNIQUE</a:t>
            </a:r>
            <a:br>
              <a:rPr lang="en-US" dirty="0"/>
            </a:br>
            <a:r>
              <a:rPr lang="en-US" dirty="0"/>
              <a:t>)</a:t>
            </a:r>
            <a:endParaRPr lang="en-US" sz="2200" b="1" dirty="0">
              <a:latin typeface="Consolas" panose="020B0609020204030204" pitchFamily="49" charset="0"/>
            </a:endParaRPr>
          </a:p>
        </p:txBody>
      </p:sp>
    </p:spTree>
    <p:extLst>
      <p:ext uri="{BB962C8B-B14F-4D97-AF65-F5344CB8AC3E}">
        <p14:creationId xmlns:p14="http://schemas.microsoft.com/office/powerpoint/2010/main" val="19760450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0" y="-1676400"/>
            <a:ext cx="14847859" cy="9045342"/>
          </a:xfrm>
        </p:spPr>
      </p:pic>
      <p:sp>
        <p:nvSpPr>
          <p:cNvPr id="2" name="Slide Number Placeholder 1"/>
          <p:cNvSpPr>
            <a:spLocks noGrp="1"/>
          </p:cNvSpPr>
          <p:nvPr>
            <p:ph type="sldNum" sz="quarter" idx="4"/>
          </p:nvPr>
        </p:nvSpPr>
        <p:spPr/>
        <p:txBody>
          <a:bodyPr/>
          <a:lstStyle/>
          <a:p>
            <a:fld id="{C014DD1E-5D91-48A3-AD6D-45FBA980D106}" type="slidenum">
              <a:rPr lang="en-US" smtClean="0"/>
              <a:pPr/>
              <a:t>18</a:t>
            </a:fld>
            <a:endParaRPr lang="en-US" dirty="0"/>
          </a:p>
        </p:txBody>
      </p:sp>
      <p:sp>
        <p:nvSpPr>
          <p:cNvPr id="4" name="Title 3"/>
          <p:cNvSpPr>
            <a:spLocks noGrp="1"/>
          </p:cNvSpPr>
          <p:nvPr>
            <p:ph type="title"/>
          </p:nvPr>
        </p:nvSpPr>
        <p:spPr>
          <a:xfrm>
            <a:off x="13652" y="4724400"/>
            <a:ext cx="12188825" cy="1433701"/>
          </a:xfrm>
          <a:solidFill>
            <a:srgbClr val="C6C0AA">
              <a:alpha val="96000"/>
            </a:srgbClr>
          </a:solidFill>
        </p:spPr>
        <p:txBody>
          <a:bodyPr>
            <a:normAutofit/>
          </a:bodyPr>
          <a:lstStyle/>
          <a:p>
            <a:pPr algn="ctr"/>
            <a:r>
              <a:rPr lang="en-US" sz="6600" dirty="0">
                <a:solidFill>
                  <a:srgbClr val="2169C6"/>
                </a:solidFill>
              </a:rPr>
              <a:t>Dropping Table</a:t>
            </a:r>
          </a:p>
        </p:txBody>
      </p:sp>
    </p:spTree>
    <p:extLst>
      <p:ext uri="{BB962C8B-B14F-4D97-AF65-F5344CB8AC3E}">
        <p14:creationId xmlns:p14="http://schemas.microsoft.com/office/powerpoint/2010/main" val="38606643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19</a:t>
            </a:fld>
            <a:endParaRPr lang="en-US" dirty="0"/>
          </a:p>
        </p:txBody>
      </p:sp>
      <p:sp>
        <p:nvSpPr>
          <p:cNvPr id="4" name="Title 3"/>
          <p:cNvSpPr>
            <a:spLocks noGrp="1"/>
          </p:cNvSpPr>
          <p:nvPr>
            <p:ph type="title"/>
          </p:nvPr>
        </p:nvSpPr>
        <p:spPr>
          <a:xfrm>
            <a:off x="684213" y="15240"/>
            <a:ext cx="1828800" cy="1110780"/>
          </a:xfrm>
        </p:spPr>
        <p:txBody>
          <a:bodyPr/>
          <a:lstStyle/>
          <a:p>
            <a:r>
              <a:rPr lang="en-US" dirty="0"/>
              <a:t>MySQL</a:t>
            </a:r>
          </a:p>
        </p:txBody>
      </p:sp>
      <p:cxnSp>
        <p:nvCxnSpPr>
          <p:cNvPr id="8" name="Straight Connector 7"/>
          <p:cNvCxnSpPr/>
          <p:nvPr/>
        </p:nvCxnSpPr>
        <p:spPr>
          <a:xfrm>
            <a:off x="3732212" y="40341"/>
            <a:ext cx="0" cy="685800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8732" y="2535355"/>
            <a:ext cx="3830320" cy="461665"/>
          </a:xfrm>
          <a:prstGeom prst="rect">
            <a:avLst/>
          </a:prstGeom>
          <a:noFill/>
        </p:spPr>
        <p:txBody>
          <a:bodyPr wrap="square" rtlCol="0">
            <a:spAutoFit/>
          </a:bodyPr>
          <a:lstStyle/>
          <a:p>
            <a:r>
              <a:rPr lang="en-US" b="1" dirty="0">
                <a:solidFill>
                  <a:srgbClr val="F3BE60"/>
                </a:solidFill>
                <a:latin typeface="Consolas" panose="020B0609020204030204" pitchFamily="49" charset="0"/>
              </a:rPr>
              <a:t>DROP TABLE </a:t>
            </a:r>
            <a:r>
              <a:rPr lang="en-US" b="1" dirty="0" err="1">
                <a:latin typeface="Consolas" panose="020B0609020204030204" pitchFamily="49" charset="0"/>
              </a:rPr>
              <a:t>table_name</a:t>
            </a:r>
            <a:endParaRPr lang="en-US" sz="2200" b="1" dirty="0">
              <a:latin typeface="Consolas" panose="020B0609020204030204" pitchFamily="49" charset="0"/>
            </a:endParaRPr>
          </a:p>
        </p:txBody>
      </p:sp>
      <p:pic>
        <p:nvPicPr>
          <p:cNvPr id="5" name="Picture 4"/>
          <p:cNvPicPr>
            <a:picLocks noChangeAspect="1"/>
          </p:cNvPicPr>
          <p:nvPr/>
        </p:nvPicPr>
        <p:blipFill>
          <a:blip r:embed="rId2"/>
          <a:stretch>
            <a:fillRect/>
          </a:stretch>
        </p:blipFill>
        <p:spPr>
          <a:xfrm>
            <a:off x="4274393" y="1105700"/>
            <a:ext cx="3433246" cy="3833440"/>
          </a:xfrm>
          <a:prstGeom prst="rect">
            <a:avLst/>
          </a:prstGeom>
        </p:spPr>
      </p:pic>
      <p:pic>
        <p:nvPicPr>
          <p:cNvPr id="6" name="Picture 5"/>
          <p:cNvPicPr>
            <a:picLocks noChangeAspect="1"/>
          </p:cNvPicPr>
          <p:nvPr/>
        </p:nvPicPr>
        <p:blipFill>
          <a:blip r:embed="rId3"/>
          <a:stretch>
            <a:fillRect/>
          </a:stretch>
        </p:blipFill>
        <p:spPr>
          <a:xfrm>
            <a:off x="7707639" y="5044587"/>
            <a:ext cx="4438650" cy="1781175"/>
          </a:xfrm>
          <a:prstGeom prst="rect">
            <a:avLst/>
          </a:prstGeom>
        </p:spPr>
      </p:pic>
      <p:sp>
        <p:nvSpPr>
          <p:cNvPr id="15" name="Arrow: Bent 14"/>
          <p:cNvSpPr/>
          <p:nvPr/>
        </p:nvSpPr>
        <p:spPr>
          <a:xfrm rot="5400000">
            <a:off x="8151812" y="2646356"/>
            <a:ext cx="2109997" cy="1544644"/>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1"/>
              </a:solidFill>
            </a:endParaRPr>
          </a:p>
        </p:txBody>
      </p:sp>
      <p:sp>
        <p:nvSpPr>
          <p:cNvPr id="7" name="Rectangle 6"/>
          <p:cNvSpPr/>
          <p:nvPr/>
        </p:nvSpPr>
        <p:spPr>
          <a:xfrm>
            <a:off x="5103812" y="216687"/>
            <a:ext cx="3523722" cy="707886"/>
          </a:xfrm>
          <a:prstGeom prst="rect">
            <a:avLst/>
          </a:prstGeom>
        </p:spPr>
        <p:txBody>
          <a:bodyPr wrap="none">
            <a:spAutoFit/>
          </a:bodyPr>
          <a:lstStyle/>
          <a:p>
            <a:r>
              <a:rPr lang="en-US" sz="4000" b="1" dirty="0">
                <a:solidFill>
                  <a:srgbClr val="F3BE60"/>
                </a:solidFill>
                <a:ea typeface="+mj-ea"/>
                <a:cs typeface="+mj-cs"/>
              </a:rPr>
              <a:t>Using </a:t>
            </a:r>
            <a:r>
              <a:rPr lang="en-US" sz="4000" b="1" dirty="0" err="1">
                <a:solidFill>
                  <a:srgbClr val="F3BE60"/>
                </a:solidFill>
                <a:ea typeface="+mj-ea"/>
                <a:cs typeface="+mj-cs"/>
              </a:rPr>
              <a:t>HeidiSQL</a:t>
            </a:r>
            <a:r>
              <a:rPr lang="en-US" sz="4000" b="1" dirty="0">
                <a:solidFill>
                  <a:srgbClr val="F3BE60"/>
                </a:solidFill>
                <a:ea typeface="+mj-ea"/>
                <a:cs typeface="+mj-cs"/>
              </a:rPr>
              <a:t> </a:t>
            </a:r>
            <a:endParaRPr lang="en-US" dirty="0"/>
          </a:p>
        </p:txBody>
      </p:sp>
    </p:spTree>
    <p:extLst>
      <p:ext uri="{BB962C8B-B14F-4D97-AF65-F5344CB8AC3E}">
        <p14:creationId xmlns:p14="http://schemas.microsoft.com/office/powerpoint/2010/main" val="2619164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par>
                                <p:cTn id="27" presetID="10" presetClass="entr" presetSubtype="0" fill="hold" nodeType="with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 grpId="0"/>
      <p:bldP spid="15" grpId="0" animBg="1"/>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4418" name="Rectangle 2"/>
          <p:cNvSpPr>
            <a:spLocks noGrp="1" noChangeArrowheads="1"/>
          </p:cNvSpPr>
          <p:nvPr>
            <p:ph type="title"/>
          </p:nvPr>
        </p:nvSpPr>
        <p:spPr/>
        <p:txBody>
          <a:bodyPr>
            <a:normAutofit/>
          </a:bodyPr>
          <a:lstStyle/>
          <a:p>
            <a:r>
              <a:rPr lang="en-US" dirty="0"/>
              <a:t>Table of Contents	</a:t>
            </a:r>
            <a:endParaRPr lang="bg-BG" dirty="0"/>
          </a:p>
        </p:txBody>
      </p:sp>
      <p:sp>
        <p:nvSpPr>
          <p:cNvPr id="444419" name="Rectangle 3"/>
          <p:cNvSpPr>
            <a:spLocks noGrp="1" noChangeArrowheads="1"/>
          </p:cNvSpPr>
          <p:nvPr>
            <p:ph idx="4294967295"/>
          </p:nvPr>
        </p:nvSpPr>
        <p:spPr>
          <a:xfrm>
            <a:off x="190413" y="1191467"/>
            <a:ext cx="11804822" cy="5333535"/>
          </a:xfrm>
        </p:spPr>
        <p:txBody>
          <a:bodyPr>
            <a:normAutofit/>
          </a:bodyPr>
          <a:lstStyle/>
          <a:p>
            <a:pPr marL="444500" indent="-444500">
              <a:lnSpc>
                <a:spcPct val="100000"/>
              </a:lnSpc>
              <a:buFontTx/>
              <a:buAutoNum type="arabicPeriod"/>
            </a:pPr>
            <a:r>
              <a:rPr lang="en-US" sz="3200" dirty="0"/>
              <a:t>Common data types</a:t>
            </a:r>
          </a:p>
          <a:p>
            <a:pPr marL="444500" indent="-444500">
              <a:lnSpc>
                <a:spcPct val="100000"/>
              </a:lnSpc>
              <a:buFontTx/>
              <a:buAutoNum type="arabicPeriod"/>
            </a:pPr>
            <a:r>
              <a:rPr lang="en-US" sz="3200" dirty="0"/>
              <a:t>Creating a database using MySQL / MSSQL</a:t>
            </a:r>
          </a:p>
          <a:p>
            <a:pPr marL="444500" indent="-444500">
              <a:lnSpc>
                <a:spcPct val="100000"/>
              </a:lnSpc>
              <a:buFontTx/>
              <a:buAutoNum type="arabicPeriod"/>
            </a:pPr>
            <a:r>
              <a:rPr lang="en-US" sz="3200" dirty="0"/>
              <a:t>Creating a table using MySQL / MSSQL</a:t>
            </a:r>
          </a:p>
          <a:p>
            <a:pPr marL="444500" indent="-444500">
              <a:lnSpc>
                <a:spcPct val="100000"/>
              </a:lnSpc>
              <a:buFontTx/>
              <a:buAutoNum type="arabicPeriod"/>
            </a:pPr>
            <a:r>
              <a:rPr lang="en-US" sz="3200" dirty="0"/>
              <a:t>Dropping table using MySQL / MSSQL</a:t>
            </a:r>
          </a:p>
          <a:p>
            <a:pPr marL="514350" indent="-514350">
              <a:lnSpc>
                <a:spcPct val="100000"/>
              </a:lnSpc>
              <a:buFont typeface="+mj-lt"/>
              <a:buAutoNum type="arabicPeriod"/>
            </a:pPr>
            <a:r>
              <a:rPr lang="en-US" sz="3200" dirty="0"/>
              <a:t>Altering a table using MySQL / MSSQL</a:t>
            </a:r>
          </a:p>
          <a:p>
            <a:pPr marL="514350" indent="-514350">
              <a:lnSpc>
                <a:spcPct val="100000"/>
              </a:lnSpc>
              <a:buFont typeface="+mj-lt"/>
              <a:buAutoNum type="arabicPeriod"/>
            </a:pPr>
            <a:r>
              <a:rPr lang="en-US" sz="3200" dirty="0"/>
              <a:t>Filling a table using MySQL / MSSQL</a:t>
            </a:r>
          </a:p>
          <a:p>
            <a:pPr marL="514350" indent="-514350">
              <a:lnSpc>
                <a:spcPct val="100000"/>
              </a:lnSpc>
              <a:buFont typeface="+mj-lt"/>
              <a:buAutoNum type="arabicPeriod"/>
            </a:pPr>
            <a:r>
              <a:rPr lang="en-US" sz="3200" dirty="0"/>
              <a:t>Truncating a table using MySQL / MSSQL</a:t>
            </a:r>
          </a:p>
        </p:txBody>
      </p:sp>
      <p:sp>
        <p:nvSpPr>
          <p:cNvPr id="2" name="Slide Number Placeholder 1"/>
          <p:cNvSpPr>
            <a:spLocks noGrp="1"/>
          </p:cNvSpPr>
          <p:nvPr>
            <p:ph type="sldNum" sz="quarter" idx="4"/>
          </p:nvPr>
        </p:nvSpPr>
        <p:spPr>
          <a:xfrm>
            <a:off x="11566412" y="6525002"/>
            <a:ext cx="428822" cy="196477"/>
          </a:xfrm>
        </p:spPr>
        <p:txBody>
          <a:bodyPr/>
          <a:lstStyle/>
          <a:p>
            <a:fld id="{C014DD1E-5D91-48A3-AD6D-45FBA980D106}" type="slidenum">
              <a:rPr lang="en-US" smtClean="0"/>
              <a:pPr/>
              <a:t>2</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8342973" y="4131001"/>
            <a:ext cx="2133598" cy="2341486"/>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464783" y="4987141"/>
            <a:ext cx="1535790" cy="1527533"/>
          </a:xfrm>
          <a:prstGeom prst="rect">
            <a:avLst/>
          </a:prstGeom>
        </p:spPr>
      </p:pic>
    </p:spTree>
    <p:extLst>
      <p:ext uri="{BB962C8B-B14F-4D97-AF65-F5344CB8AC3E}">
        <p14:creationId xmlns:p14="http://schemas.microsoft.com/office/powerpoint/2010/main" val="16469869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20</a:t>
            </a:fld>
            <a:endParaRPr lang="en-US" dirty="0"/>
          </a:p>
        </p:txBody>
      </p:sp>
      <p:sp>
        <p:nvSpPr>
          <p:cNvPr id="4" name="Title 3"/>
          <p:cNvSpPr>
            <a:spLocks noGrp="1"/>
          </p:cNvSpPr>
          <p:nvPr>
            <p:ph type="title"/>
          </p:nvPr>
        </p:nvSpPr>
        <p:spPr>
          <a:xfrm>
            <a:off x="836613" y="128921"/>
            <a:ext cx="2666999" cy="1110780"/>
          </a:xfrm>
        </p:spPr>
        <p:txBody>
          <a:bodyPr>
            <a:normAutofit/>
          </a:bodyPr>
          <a:lstStyle/>
          <a:p>
            <a:r>
              <a:rPr lang="en-US" dirty="0"/>
              <a:t>SQL Server</a:t>
            </a:r>
          </a:p>
        </p:txBody>
      </p:sp>
      <p:cxnSp>
        <p:nvCxnSpPr>
          <p:cNvPr id="8" name="Straight Connector 7"/>
          <p:cNvCxnSpPr/>
          <p:nvPr/>
        </p:nvCxnSpPr>
        <p:spPr>
          <a:xfrm>
            <a:off x="5103812" y="0"/>
            <a:ext cx="0" cy="6858000"/>
          </a:xfrm>
          <a:prstGeom prst="line">
            <a:avLst/>
          </a:prstGeom>
          <a:ln w="25400"/>
        </p:spPr>
        <p:style>
          <a:lnRef idx="1">
            <a:schemeClr val="accent1"/>
          </a:lnRef>
          <a:fillRef idx="0">
            <a:schemeClr val="accent1"/>
          </a:fillRef>
          <a:effectRef idx="0">
            <a:schemeClr val="accent1"/>
          </a:effectRef>
          <a:fontRef idx="minor">
            <a:schemeClr val="tx1"/>
          </a:fontRef>
        </p:style>
      </p:cxnSp>
      <p:pic>
        <p:nvPicPr>
          <p:cNvPr id="7" name="Picture 6"/>
          <p:cNvPicPr>
            <a:picLocks noChangeAspect="1"/>
          </p:cNvPicPr>
          <p:nvPr/>
        </p:nvPicPr>
        <p:blipFill>
          <a:blip r:embed="rId2"/>
          <a:stretch>
            <a:fillRect/>
          </a:stretch>
        </p:blipFill>
        <p:spPr>
          <a:xfrm>
            <a:off x="6780212" y="1239701"/>
            <a:ext cx="3064439" cy="5208724"/>
          </a:xfrm>
          <a:prstGeom prst="rect">
            <a:avLst/>
          </a:prstGeom>
        </p:spPr>
      </p:pic>
      <p:sp>
        <p:nvSpPr>
          <p:cNvPr id="12" name="TextBox 11"/>
          <p:cNvSpPr txBox="1"/>
          <p:nvPr/>
        </p:nvSpPr>
        <p:spPr>
          <a:xfrm>
            <a:off x="227012" y="2590800"/>
            <a:ext cx="4800600" cy="584775"/>
          </a:xfrm>
          <a:prstGeom prst="rect">
            <a:avLst/>
          </a:prstGeom>
          <a:noFill/>
        </p:spPr>
        <p:txBody>
          <a:bodyPr wrap="square" rtlCol="0">
            <a:spAutoFit/>
          </a:bodyPr>
          <a:lstStyle/>
          <a:p>
            <a:r>
              <a:rPr lang="en-US" sz="3200" b="1" dirty="0">
                <a:solidFill>
                  <a:srgbClr val="F3BE60"/>
                </a:solidFill>
                <a:latin typeface="Consolas" panose="020B0609020204030204" pitchFamily="49" charset="0"/>
              </a:rPr>
              <a:t>DROP TABLE </a:t>
            </a:r>
            <a:r>
              <a:rPr lang="en-US" sz="3200" b="1" dirty="0" err="1">
                <a:latin typeface="Consolas" panose="020B0609020204030204" pitchFamily="49" charset="0"/>
              </a:rPr>
              <a:t>TableName</a:t>
            </a:r>
            <a:endParaRPr lang="en-US" sz="2800" b="1" dirty="0">
              <a:latin typeface="Consolas" panose="020B0609020204030204" pitchFamily="49" charset="0"/>
            </a:endParaRPr>
          </a:p>
        </p:txBody>
      </p:sp>
      <p:sp>
        <p:nvSpPr>
          <p:cNvPr id="5" name="Rectangle 4"/>
          <p:cNvSpPr/>
          <p:nvPr/>
        </p:nvSpPr>
        <p:spPr>
          <a:xfrm>
            <a:off x="6323012" y="330368"/>
            <a:ext cx="2776722" cy="707886"/>
          </a:xfrm>
          <a:prstGeom prst="rect">
            <a:avLst/>
          </a:prstGeom>
        </p:spPr>
        <p:txBody>
          <a:bodyPr wrap="none">
            <a:spAutoFit/>
          </a:bodyPr>
          <a:lstStyle/>
          <a:p>
            <a:r>
              <a:rPr lang="en-US" sz="4000" b="1" dirty="0">
                <a:solidFill>
                  <a:srgbClr val="F3BE60"/>
                </a:solidFill>
                <a:ea typeface="+mj-ea"/>
                <a:cs typeface="+mj-cs"/>
              </a:rPr>
              <a:t>Using SSMS </a:t>
            </a:r>
            <a:endParaRPr lang="en-US" dirty="0"/>
          </a:p>
        </p:txBody>
      </p:sp>
    </p:spTree>
    <p:extLst>
      <p:ext uri="{BB962C8B-B14F-4D97-AF65-F5344CB8AC3E}">
        <p14:creationId xmlns:p14="http://schemas.microsoft.com/office/powerpoint/2010/main" val="2080955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par>
                                <p:cTn id="19" presetID="10"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2" grpId="0"/>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21</a:t>
            </a:fld>
            <a:endParaRPr lang="en-US" dirty="0"/>
          </a:p>
        </p:txBody>
      </p:sp>
      <p:sp>
        <p:nvSpPr>
          <p:cNvPr id="5" name="Title 3"/>
          <p:cNvSpPr>
            <a:spLocks noGrp="1"/>
          </p:cNvSpPr>
          <p:nvPr>
            <p:ph type="title"/>
          </p:nvPr>
        </p:nvSpPr>
        <p:spPr>
          <a:xfrm>
            <a:off x="2208212" y="2743200"/>
            <a:ext cx="7696200" cy="1110780"/>
          </a:xfrm>
        </p:spPr>
        <p:txBody>
          <a:bodyPr>
            <a:noAutofit/>
          </a:bodyPr>
          <a:lstStyle/>
          <a:p>
            <a:r>
              <a:rPr lang="en-US" sz="6000" dirty="0"/>
              <a:t>Dropping primary keys</a:t>
            </a:r>
          </a:p>
        </p:txBody>
      </p:sp>
    </p:spTree>
    <p:extLst>
      <p:ext uri="{BB962C8B-B14F-4D97-AF65-F5344CB8AC3E}">
        <p14:creationId xmlns:p14="http://schemas.microsoft.com/office/powerpoint/2010/main" val="451770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22</a:t>
            </a:fld>
            <a:endParaRPr lang="en-US" dirty="0"/>
          </a:p>
        </p:txBody>
      </p:sp>
      <p:sp>
        <p:nvSpPr>
          <p:cNvPr id="4" name="Title 3"/>
          <p:cNvSpPr>
            <a:spLocks noGrp="1"/>
          </p:cNvSpPr>
          <p:nvPr>
            <p:ph type="title"/>
          </p:nvPr>
        </p:nvSpPr>
        <p:spPr>
          <a:xfrm>
            <a:off x="684213" y="15240"/>
            <a:ext cx="1981200" cy="1110780"/>
          </a:xfrm>
        </p:spPr>
        <p:txBody>
          <a:bodyPr/>
          <a:lstStyle/>
          <a:p>
            <a:r>
              <a:rPr lang="en-US" dirty="0"/>
              <a:t>MySQL</a:t>
            </a:r>
          </a:p>
        </p:txBody>
      </p:sp>
      <p:cxnSp>
        <p:nvCxnSpPr>
          <p:cNvPr id="8" name="Straight Connector 7"/>
          <p:cNvCxnSpPr/>
          <p:nvPr/>
        </p:nvCxnSpPr>
        <p:spPr>
          <a:xfrm>
            <a:off x="4265612" y="40341"/>
            <a:ext cx="0" cy="685800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531812" y="2057400"/>
            <a:ext cx="3429000" cy="830997"/>
          </a:xfrm>
          <a:prstGeom prst="rect">
            <a:avLst/>
          </a:prstGeom>
          <a:noFill/>
        </p:spPr>
        <p:txBody>
          <a:bodyPr wrap="square" rtlCol="0">
            <a:spAutoFit/>
          </a:bodyPr>
          <a:lstStyle/>
          <a:p>
            <a:r>
              <a:rPr lang="en-US" dirty="0">
                <a:solidFill>
                  <a:srgbClr val="F3BE60"/>
                </a:solidFill>
              </a:rPr>
              <a:t>ALTER</a:t>
            </a:r>
            <a:r>
              <a:rPr lang="en-US" dirty="0"/>
              <a:t> </a:t>
            </a:r>
            <a:r>
              <a:rPr lang="en-US" dirty="0">
                <a:solidFill>
                  <a:srgbClr val="F3BE60"/>
                </a:solidFill>
              </a:rPr>
              <a:t>TABLE</a:t>
            </a:r>
            <a:r>
              <a:rPr lang="en-US" dirty="0"/>
              <a:t> </a:t>
            </a:r>
            <a:r>
              <a:rPr lang="en-US" dirty="0" err="1"/>
              <a:t>table_name</a:t>
            </a:r>
            <a:br>
              <a:rPr lang="en-US" dirty="0"/>
            </a:br>
            <a:r>
              <a:rPr lang="en-US" dirty="0">
                <a:solidFill>
                  <a:srgbClr val="F3BE60"/>
                </a:solidFill>
              </a:rPr>
              <a:t>DROP</a:t>
            </a:r>
            <a:r>
              <a:rPr lang="en-US" dirty="0"/>
              <a:t> </a:t>
            </a:r>
            <a:r>
              <a:rPr lang="en-US" dirty="0">
                <a:solidFill>
                  <a:srgbClr val="F3BE60"/>
                </a:solidFill>
              </a:rPr>
              <a:t>PRIMARY</a:t>
            </a:r>
            <a:r>
              <a:rPr lang="en-US" dirty="0"/>
              <a:t> </a:t>
            </a:r>
            <a:r>
              <a:rPr lang="en-US" dirty="0">
                <a:solidFill>
                  <a:srgbClr val="F3BE60"/>
                </a:solidFill>
              </a:rPr>
              <a:t>KEY</a:t>
            </a:r>
            <a:endParaRPr lang="en-US" sz="2200" b="1" dirty="0">
              <a:solidFill>
                <a:srgbClr val="F3BE60"/>
              </a:solidFill>
              <a:latin typeface="Consolas" panose="020B0609020204030204" pitchFamily="49" charset="0"/>
            </a:endParaRPr>
          </a:p>
        </p:txBody>
      </p:sp>
      <p:sp>
        <p:nvSpPr>
          <p:cNvPr id="6" name="Rectangle 5"/>
          <p:cNvSpPr/>
          <p:nvPr/>
        </p:nvSpPr>
        <p:spPr>
          <a:xfrm>
            <a:off x="4799012" y="216687"/>
            <a:ext cx="3523722" cy="707886"/>
          </a:xfrm>
          <a:prstGeom prst="rect">
            <a:avLst/>
          </a:prstGeom>
        </p:spPr>
        <p:txBody>
          <a:bodyPr wrap="none">
            <a:spAutoFit/>
          </a:bodyPr>
          <a:lstStyle/>
          <a:p>
            <a:r>
              <a:rPr lang="en-US" sz="4000" b="1" dirty="0">
                <a:solidFill>
                  <a:srgbClr val="F3BE60"/>
                </a:solidFill>
                <a:ea typeface="+mj-ea"/>
                <a:cs typeface="+mj-cs"/>
              </a:rPr>
              <a:t>Using </a:t>
            </a:r>
            <a:r>
              <a:rPr lang="en-US" sz="4000" b="1" dirty="0" err="1">
                <a:solidFill>
                  <a:srgbClr val="F3BE60"/>
                </a:solidFill>
                <a:ea typeface="+mj-ea"/>
                <a:cs typeface="+mj-cs"/>
              </a:rPr>
              <a:t>HeidiSQL</a:t>
            </a:r>
            <a:r>
              <a:rPr lang="en-US" sz="4000" b="1" dirty="0">
                <a:solidFill>
                  <a:srgbClr val="F3BE60"/>
                </a:solidFill>
                <a:ea typeface="+mj-ea"/>
                <a:cs typeface="+mj-cs"/>
              </a:rPr>
              <a:t> </a:t>
            </a:r>
            <a:endParaRPr lang="en-US" dirty="0"/>
          </a:p>
        </p:txBody>
      </p:sp>
      <p:pic>
        <p:nvPicPr>
          <p:cNvPr id="3" name="Picture 2"/>
          <p:cNvPicPr>
            <a:picLocks noChangeAspect="1"/>
          </p:cNvPicPr>
          <p:nvPr/>
        </p:nvPicPr>
        <p:blipFill>
          <a:blip r:embed="rId2"/>
          <a:stretch>
            <a:fillRect/>
          </a:stretch>
        </p:blipFill>
        <p:spPr>
          <a:xfrm>
            <a:off x="5358549" y="2059641"/>
            <a:ext cx="5162550" cy="2819400"/>
          </a:xfrm>
          <a:prstGeom prst="rect">
            <a:avLst/>
          </a:prstGeom>
        </p:spPr>
      </p:pic>
    </p:spTree>
    <p:extLst>
      <p:ext uri="{BB962C8B-B14F-4D97-AF65-F5344CB8AC3E}">
        <p14:creationId xmlns:p14="http://schemas.microsoft.com/office/powerpoint/2010/main" val="353932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23</a:t>
            </a:fld>
            <a:endParaRPr lang="en-US" dirty="0"/>
          </a:p>
        </p:txBody>
      </p:sp>
      <p:sp>
        <p:nvSpPr>
          <p:cNvPr id="4" name="Title 3"/>
          <p:cNvSpPr>
            <a:spLocks noGrp="1"/>
          </p:cNvSpPr>
          <p:nvPr>
            <p:ph type="title"/>
          </p:nvPr>
        </p:nvSpPr>
        <p:spPr>
          <a:xfrm>
            <a:off x="836613" y="128921"/>
            <a:ext cx="2819400" cy="1110780"/>
          </a:xfrm>
        </p:spPr>
        <p:txBody>
          <a:bodyPr/>
          <a:lstStyle/>
          <a:p>
            <a:r>
              <a:rPr lang="en-US" dirty="0"/>
              <a:t>SQL Server</a:t>
            </a:r>
          </a:p>
        </p:txBody>
      </p:sp>
      <p:cxnSp>
        <p:nvCxnSpPr>
          <p:cNvPr id="8" name="Straight Connector 7"/>
          <p:cNvCxnSpPr/>
          <p:nvPr/>
        </p:nvCxnSpPr>
        <p:spPr>
          <a:xfrm>
            <a:off x="4418012" y="0"/>
            <a:ext cx="0" cy="685800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198452" y="2595771"/>
            <a:ext cx="4219560" cy="1200329"/>
          </a:xfrm>
          <a:prstGeom prst="rect">
            <a:avLst/>
          </a:prstGeom>
          <a:noFill/>
        </p:spPr>
        <p:txBody>
          <a:bodyPr wrap="square" rtlCol="0">
            <a:spAutoFit/>
          </a:bodyPr>
          <a:lstStyle/>
          <a:p>
            <a:r>
              <a:rPr lang="fr-FR" dirty="0">
                <a:solidFill>
                  <a:srgbClr val="F3BE60"/>
                </a:solidFill>
              </a:rPr>
              <a:t>ALTER</a:t>
            </a:r>
            <a:r>
              <a:rPr lang="fr-FR" dirty="0"/>
              <a:t> </a:t>
            </a:r>
            <a:r>
              <a:rPr lang="fr-FR" dirty="0">
                <a:solidFill>
                  <a:srgbClr val="F3BE60"/>
                </a:solidFill>
              </a:rPr>
              <a:t>TABLE</a:t>
            </a:r>
            <a:r>
              <a:rPr lang="fr-FR" dirty="0"/>
              <a:t> </a:t>
            </a:r>
            <a:r>
              <a:rPr lang="fr-FR" dirty="0" err="1"/>
              <a:t>TableName</a:t>
            </a:r>
            <a:br>
              <a:rPr lang="fr-FR" dirty="0"/>
            </a:br>
            <a:r>
              <a:rPr lang="fr-FR" dirty="0">
                <a:solidFill>
                  <a:srgbClr val="F3BE60"/>
                </a:solidFill>
              </a:rPr>
              <a:t>DROP</a:t>
            </a:r>
            <a:r>
              <a:rPr lang="fr-FR" dirty="0"/>
              <a:t> </a:t>
            </a:r>
            <a:r>
              <a:rPr lang="fr-FR" dirty="0">
                <a:solidFill>
                  <a:srgbClr val="F3BE60"/>
                </a:solidFill>
              </a:rPr>
              <a:t>CONSTRAINT</a:t>
            </a:r>
            <a:r>
              <a:rPr lang="fr-FR" dirty="0"/>
              <a:t> </a:t>
            </a:r>
            <a:r>
              <a:rPr lang="fr-FR" dirty="0" err="1"/>
              <a:t>ConstraintName</a:t>
            </a:r>
            <a:endParaRPr lang="en-US" sz="2200" b="1" dirty="0">
              <a:latin typeface="Consolas" panose="020B0609020204030204" pitchFamily="49" charset="0"/>
            </a:endParaRPr>
          </a:p>
        </p:txBody>
      </p:sp>
      <p:sp>
        <p:nvSpPr>
          <p:cNvPr id="9" name="Rectangle 8"/>
          <p:cNvSpPr/>
          <p:nvPr/>
        </p:nvSpPr>
        <p:spPr>
          <a:xfrm>
            <a:off x="5789612" y="331857"/>
            <a:ext cx="2776722" cy="707886"/>
          </a:xfrm>
          <a:prstGeom prst="rect">
            <a:avLst/>
          </a:prstGeom>
        </p:spPr>
        <p:txBody>
          <a:bodyPr wrap="none">
            <a:spAutoFit/>
          </a:bodyPr>
          <a:lstStyle/>
          <a:p>
            <a:r>
              <a:rPr lang="en-US" sz="4000" b="1" dirty="0">
                <a:solidFill>
                  <a:srgbClr val="F3BE60"/>
                </a:solidFill>
                <a:ea typeface="+mj-ea"/>
                <a:cs typeface="+mj-cs"/>
              </a:rPr>
              <a:t>Using SSMS </a:t>
            </a:r>
            <a:endParaRPr lang="en-US" dirty="0"/>
          </a:p>
        </p:txBody>
      </p:sp>
      <p:sp>
        <p:nvSpPr>
          <p:cNvPr id="10" name="TextBox 9"/>
          <p:cNvSpPr txBox="1"/>
          <p:nvPr/>
        </p:nvSpPr>
        <p:spPr>
          <a:xfrm>
            <a:off x="5942011" y="1634951"/>
            <a:ext cx="4677884" cy="523220"/>
          </a:xfrm>
          <a:prstGeom prst="rect">
            <a:avLst/>
          </a:prstGeom>
          <a:noFill/>
        </p:spPr>
        <p:txBody>
          <a:bodyPr wrap="none" rtlCol="0">
            <a:spAutoFit/>
          </a:bodyPr>
          <a:lstStyle/>
          <a:p>
            <a:r>
              <a:rPr lang="en-US" sz="2800" dirty="0"/>
              <a:t>Right click the wanted column</a:t>
            </a:r>
          </a:p>
        </p:txBody>
      </p:sp>
      <p:sp>
        <p:nvSpPr>
          <p:cNvPr id="11" name="Arrow: Down 10"/>
          <p:cNvSpPr/>
          <p:nvPr/>
        </p:nvSpPr>
        <p:spPr>
          <a:xfrm>
            <a:off x="7785653" y="2488785"/>
            <a:ext cx="990600" cy="4572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pic>
        <p:nvPicPr>
          <p:cNvPr id="3" name="Picture 2"/>
          <p:cNvPicPr>
            <a:picLocks noChangeAspect="1"/>
          </p:cNvPicPr>
          <p:nvPr/>
        </p:nvPicPr>
        <p:blipFill>
          <a:blip r:embed="rId2"/>
          <a:stretch>
            <a:fillRect/>
          </a:stretch>
        </p:blipFill>
        <p:spPr>
          <a:xfrm>
            <a:off x="6904590" y="3426768"/>
            <a:ext cx="2752725" cy="1085850"/>
          </a:xfrm>
          <a:prstGeom prst="rect">
            <a:avLst/>
          </a:prstGeom>
        </p:spPr>
      </p:pic>
    </p:spTree>
    <p:extLst>
      <p:ext uri="{BB962C8B-B14F-4D97-AF65-F5344CB8AC3E}">
        <p14:creationId xmlns:p14="http://schemas.microsoft.com/office/powerpoint/2010/main" val="5280870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a:xfrm>
            <a:off x="11566412" y="7635782"/>
            <a:ext cx="428822" cy="196477"/>
          </a:xfrm>
        </p:spPr>
        <p:txBody>
          <a:bodyPr/>
          <a:lstStyle/>
          <a:p>
            <a:fld id="{C014DD1E-5D91-48A3-AD6D-45FBA980D106}" type="slidenum">
              <a:rPr lang="en-US" smtClean="0"/>
              <a:pPr/>
              <a:t>24</a:t>
            </a:fld>
            <a:endParaRPr lang="en-US" dirty="0"/>
          </a:p>
        </p:txBody>
      </p:sp>
      <p:sp>
        <p:nvSpPr>
          <p:cNvPr id="3" name="Content Placeholder 2"/>
          <p:cNvSpPr>
            <a:spLocks noGrp="1"/>
          </p:cNvSpPr>
          <p:nvPr>
            <p:ph idx="1"/>
          </p:nvPr>
        </p:nvSpPr>
        <p:spPr>
          <a:xfrm>
            <a:off x="6165837" y="3549180"/>
            <a:ext cx="6022988" cy="1937220"/>
          </a:xfrm>
        </p:spPr>
        <p:txBody>
          <a:bodyPr>
            <a:normAutofit/>
          </a:bodyPr>
          <a:lstStyle/>
          <a:p>
            <a:pPr marL="0" indent="0">
              <a:buNone/>
            </a:pPr>
            <a:r>
              <a:rPr lang="fr-FR" dirty="0">
                <a:solidFill>
                  <a:srgbClr val="F3BE60"/>
                </a:solidFill>
              </a:rPr>
              <a:t>ALTER</a:t>
            </a:r>
            <a:r>
              <a:rPr lang="fr-FR" dirty="0"/>
              <a:t> </a:t>
            </a:r>
            <a:r>
              <a:rPr lang="fr-FR" dirty="0">
                <a:solidFill>
                  <a:srgbClr val="F3BE60"/>
                </a:solidFill>
              </a:rPr>
              <a:t>TABLE</a:t>
            </a:r>
            <a:r>
              <a:rPr lang="fr-FR" dirty="0"/>
              <a:t> </a:t>
            </a:r>
            <a:r>
              <a:rPr lang="fr-FR" dirty="0" err="1"/>
              <a:t>TableName</a:t>
            </a:r>
            <a:br>
              <a:rPr lang="fr-FR" dirty="0"/>
            </a:br>
            <a:r>
              <a:rPr lang="fr-FR" dirty="0">
                <a:solidFill>
                  <a:srgbClr val="F3BE60"/>
                </a:solidFill>
              </a:rPr>
              <a:t>DROP</a:t>
            </a:r>
            <a:r>
              <a:rPr lang="fr-FR" dirty="0"/>
              <a:t> </a:t>
            </a:r>
            <a:r>
              <a:rPr lang="fr-FR" dirty="0">
                <a:solidFill>
                  <a:srgbClr val="F3BE60"/>
                </a:solidFill>
              </a:rPr>
              <a:t>CONSTRAINT</a:t>
            </a:r>
            <a:r>
              <a:rPr lang="fr-FR" dirty="0"/>
              <a:t> </a:t>
            </a:r>
            <a:r>
              <a:rPr lang="fr-FR" dirty="0" err="1"/>
              <a:t>check_name</a:t>
            </a:r>
            <a:endParaRPr lang="en-US" dirty="0"/>
          </a:p>
        </p:txBody>
      </p:sp>
      <p:sp>
        <p:nvSpPr>
          <p:cNvPr id="4" name="Title 3"/>
          <p:cNvSpPr>
            <a:spLocks noGrp="1"/>
          </p:cNvSpPr>
          <p:nvPr>
            <p:ph type="title"/>
          </p:nvPr>
        </p:nvSpPr>
        <p:spPr/>
        <p:txBody>
          <a:bodyPr/>
          <a:lstStyle/>
          <a:p>
            <a:r>
              <a:rPr lang="en-US" dirty="0"/>
              <a:t>Dropping check constraint</a:t>
            </a:r>
          </a:p>
        </p:txBody>
      </p:sp>
      <p:sp>
        <p:nvSpPr>
          <p:cNvPr id="5" name="Title 3"/>
          <p:cNvSpPr txBox="1">
            <a:spLocks/>
          </p:cNvSpPr>
          <p:nvPr/>
        </p:nvSpPr>
        <p:spPr>
          <a:xfrm>
            <a:off x="1674812" y="2275102"/>
            <a:ext cx="1981200" cy="1110780"/>
          </a:xfrm>
          <a:prstGeom prst="rect">
            <a:avLst/>
          </a:prstGeom>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r>
              <a:rPr lang="en-US" dirty="0"/>
              <a:t>MySQL</a:t>
            </a:r>
          </a:p>
        </p:txBody>
      </p:sp>
      <p:sp>
        <p:nvSpPr>
          <p:cNvPr id="6" name="Title 3"/>
          <p:cNvSpPr txBox="1">
            <a:spLocks/>
          </p:cNvSpPr>
          <p:nvPr/>
        </p:nvSpPr>
        <p:spPr>
          <a:xfrm>
            <a:off x="6947012" y="2286000"/>
            <a:ext cx="2819400" cy="1110780"/>
          </a:xfrm>
          <a:prstGeom prst="rect">
            <a:avLst/>
          </a:prstGeom>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r>
              <a:rPr lang="en-US" dirty="0"/>
              <a:t>SQL Server</a:t>
            </a:r>
          </a:p>
        </p:txBody>
      </p:sp>
      <p:sp>
        <p:nvSpPr>
          <p:cNvPr id="7" name="Content Placeholder 2"/>
          <p:cNvSpPr txBox="1">
            <a:spLocks/>
          </p:cNvSpPr>
          <p:nvPr/>
        </p:nvSpPr>
        <p:spPr>
          <a:xfrm>
            <a:off x="608012" y="3549180"/>
            <a:ext cx="5181600" cy="1937220"/>
          </a:xfrm>
          <a:prstGeom prst="rect">
            <a:avLst/>
          </a:prstGeom>
        </p:spPr>
        <p:txBody>
          <a:bodyPr vert="horz" lIns="108000" tIns="36000" rIns="108000" bIns="36000" rtlCol="0">
            <a:normAutofit/>
          </a:bodyPr>
          <a:lstStyle>
            <a:lvl1pPr marL="304747" indent="-304747" algn="l" defTabSz="1218987" rtl="0" eaLnBrk="1" latinLnBrk="0" hangingPunct="1">
              <a:lnSpc>
                <a:spcPct val="105000"/>
              </a:lnSpc>
              <a:spcBef>
                <a:spcPts val="600"/>
              </a:spcBef>
              <a:spcAft>
                <a:spcPts val="600"/>
              </a:spcAft>
              <a:buClr>
                <a:srgbClr val="F2B254"/>
              </a:buClr>
              <a:buSzPct val="100000"/>
              <a:buFont typeface="Wingdings" panose="05000000000000000000" pitchFamily="2" charset="2"/>
              <a:buChar char="§"/>
              <a:defRPr sz="3400" b="0" kern="1200">
                <a:solidFill>
                  <a:schemeClr val="tx1"/>
                </a:solidFill>
                <a:latin typeface="+mn-lt"/>
                <a:ea typeface="+mn-ea"/>
                <a:cs typeface="+mn-cs"/>
              </a:defRPr>
            </a:lvl1pPr>
            <a:lvl2pPr marL="609493" indent="-231606" algn="l" defTabSz="1218987" rtl="0" eaLnBrk="1" latinLnBrk="0" hangingPunct="1">
              <a:lnSpc>
                <a:spcPct val="105000"/>
              </a:lnSpc>
              <a:spcBef>
                <a:spcPts val="600"/>
              </a:spcBef>
              <a:spcAft>
                <a:spcPts val="600"/>
              </a:spcAft>
              <a:buClr>
                <a:schemeClr val="accent1"/>
              </a:buClr>
              <a:buSzPct val="80000"/>
              <a:buFont typeface="Wingdings" panose="05000000000000000000" pitchFamily="2" charset="2"/>
              <a:buChar char="§"/>
              <a:defRPr sz="3200" b="0" kern="1200">
                <a:solidFill>
                  <a:schemeClr val="tx1"/>
                </a:solidFill>
                <a:latin typeface="+mn-lt"/>
                <a:ea typeface="+mn-ea"/>
                <a:cs typeface="+mn-cs"/>
              </a:defRPr>
            </a:lvl2pPr>
            <a:lvl3pPr marL="914240" indent="-231606" algn="l" defTabSz="1218987" rtl="0" eaLnBrk="1" latinLnBrk="0" hangingPunct="1">
              <a:lnSpc>
                <a:spcPct val="105000"/>
              </a:lnSpc>
              <a:spcBef>
                <a:spcPts val="600"/>
              </a:spcBef>
              <a:spcAft>
                <a:spcPts val="600"/>
              </a:spcAft>
              <a:buClr>
                <a:srgbClr val="EF9A1D"/>
              </a:buClr>
              <a:buSzPct val="80000"/>
              <a:buFont typeface="Wingdings" panose="05000000000000000000" pitchFamily="2" charset="2"/>
              <a:buChar char="§"/>
              <a:defRPr sz="3000" b="0" kern="1200">
                <a:solidFill>
                  <a:schemeClr val="tx1"/>
                </a:solidFill>
                <a:latin typeface="+mn-lt"/>
                <a:ea typeface="+mn-ea"/>
                <a:cs typeface="+mn-cs"/>
              </a:defRPr>
            </a:lvl3pPr>
            <a:lvl4pPr marL="1218987" indent="-231606" algn="l" defTabSz="1218987" rtl="0" eaLnBrk="1" latinLnBrk="0" hangingPunct="1">
              <a:lnSpc>
                <a:spcPct val="105000"/>
              </a:lnSpc>
              <a:spcBef>
                <a:spcPts val="600"/>
              </a:spcBef>
              <a:spcAft>
                <a:spcPts val="600"/>
              </a:spcAft>
              <a:buClr>
                <a:srgbClr val="ED9411"/>
              </a:buClr>
              <a:buSzPct val="80000"/>
              <a:buFont typeface="Wingdings" panose="05000000000000000000" pitchFamily="2" charset="2"/>
              <a:buChar char="§"/>
              <a:defRPr sz="2800" b="0" kern="1200">
                <a:solidFill>
                  <a:schemeClr val="tx1"/>
                </a:solidFill>
                <a:latin typeface="+mn-lt"/>
                <a:ea typeface="+mn-ea"/>
                <a:cs typeface="+mn-cs"/>
              </a:defRPr>
            </a:lvl4pPr>
            <a:lvl5pPr marL="1523733" indent="-231606" algn="l" defTabSz="1218987" rtl="0" eaLnBrk="1" latinLnBrk="0" hangingPunct="1">
              <a:lnSpc>
                <a:spcPct val="105000"/>
              </a:lnSpc>
              <a:spcBef>
                <a:spcPts val="600"/>
              </a:spcBef>
              <a:spcAft>
                <a:spcPts val="600"/>
              </a:spcAft>
              <a:buClr>
                <a:srgbClr val="E28D10"/>
              </a:buClr>
              <a:buSzPct val="80000"/>
              <a:buFont typeface="Wingdings" panose="05000000000000000000" pitchFamily="2" charset="2"/>
              <a:buChar char="§"/>
              <a:defRPr sz="2600" b="0" kern="1200">
                <a:solidFill>
                  <a:schemeClr val="tx1"/>
                </a:solidFill>
                <a:latin typeface="+mn-lt"/>
                <a:ea typeface="+mn-ea"/>
                <a:cs typeface="+mn-cs"/>
              </a:defRPr>
            </a:lvl5pPr>
            <a:lvl6pPr marL="1828480"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2"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marL="0" indent="0">
              <a:buNone/>
            </a:pPr>
            <a:r>
              <a:rPr lang="en-US" dirty="0">
                <a:solidFill>
                  <a:srgbClr val="F3BE60"/>
                </a:solidFill>
              </a:rPr>
              <a:t>ALTER</a:t>
            </a:r>
            <a:r>
              <a:rPr lang="en-US" dirty="0"/>
              <a:t> </a:t>
            </a:r>
            <a:r>
              <a:rPr lang="en-US" dirty="0">
                <a:solidFill>
                  <a:srgbClr val="F3BE60"/>
                </a:solidFill>
              </a:rPr>
              <a:t>TABLE</a:t>
            </a:r>
            <a:r>
              <a:rPr lang="en-US" dirty="0"/>
              <a:t> </a:t>
            </a:r>
            <a:r>
              <a:rPr lang="en-US" dirty="0" err="1"/>
              <a:t>table_name</a:t>
            </a:r>
            <a:br>
              <a:rPr lang="en-US" dirty="0"/>
            </a:br>
            <a:r>
              <a:rPr lang="en-US" dirty="0">
                <a:solidFill>
                  <a:srgbClr val="F3BE60"/>
                </a:solidFill>
              </a:rPr>
              <a:t>DROP</a:t>
            </a:r>
            <a:r>
              <a:rPr lang="en-US" dirty="0"/>
              <a:t> </a:t>
            </a:r>
            <a:r>
              <a:rPr lang="en-US" dirty="0">
                <a:solidFill>
                  <a:srgbClr val="F3BE60"/>
                </a:solidFill>
              </a:rPr>
              <a:t>CHECK</a:t>
            </a:r>
            <a:r>
              <a:rPr lang="en-US" dirty="0"/>
              <a:t> </a:t>
            </a:r>
            <a:r>
              <a:rPr lang="en-US" dirty="0" err="1"/>
              <a:t>check_name</a:t>
            </a:r>
            <a:endParaRPr lang="en-US" dirty="0"/>
          </a:p>
        </p:txBody>
      </p:sp>
    </p:spTree>
    <p:extLst>
      <p:ext uri="{BB962C8B-B14F-4D97-AF65-F5344CB8AC3E}">
        <p14:creationId xmlns:p14="http://schemas.microsoft.com/office/powerpoint/2010/main" val="38316416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25</a:t>
            </a:fld>
            <a:endParaRPr lang="en-US" dirty="0"/>
          </a:p>
        </p:txBody>
      </p:sp>
      <p:sp>
        <p:nvSpPr>
          <p:cNvPr id="5" name="Title 3"/>
          <p:cNvSpPr txBox="1">
            <a:spLocks/>
          </p:cNvSpPr>
          <p:nvPr/>
        </p:nvSpPr>
        <p:spPr>
          <a:xfrm>
            <a:off x="188815" y="40341"/>
            <a:ext cx="9577597" cy="1110780"/>
          </a:xfrm>
          <a:prstGeom prst="rect">
            <a:avLst/>
          </a:prstGeom>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r>
              <a:rPr lang="en-US" dirty="0"/>
              <a:t>Dropping default value</a:t>
            </a:r>
          </a:p>
        </p:txBody>
      </p:sp>
      <p:sp>
        <p:nvSpPr>
          <p:cNvPr id="6" name="Title 3"/>
          <p:cNvSpPr>
            <a:spLocks noGrp="1"/>
          </p:cNvSpPr>
          <p:nvPr>
            <p:ph type="title"/>
          </p:nvPr>
        </p:nvSpPr>
        <p:spPr>
          <a:xfrm>
            <a:off x="1217612" y="1524000"/>
            <a:ext cx="1981200" cy="1110780"/>
          </a:xfrm>
        </p:spPr>
        <p:txBody>
          <a:bodyPr/>
          <a:lstStyle/>
          <a:p>
            <a:r>
              <a:rPr lang="en-US" dirty="0"/>
              <a:t>MySQL</a:t>
            </a:r>
          </a:p>
        </p:txBody>
      </p:sp>
      <p:sp>
        <p:nvSpPr>
          <p:cNvPr id="7" name="TextBox 6"/>
          <p:cNvSpPr txBox="1"/>
          <p:nvPr/>
        </p:nvSpPr>
        <p:spPr>
          <a:xfrm>
            <a:off x="760412" y="3152138"/>
            <a:ext cx="4876800" cy="1569660"/>
          </a:xfrm>
          <a:prstGeom prst="rect">
            <a:avLst/>
          </a:prstGeom>
          <a:noFill/>
        </p:spPr>
        <p:txBody>
          <a:bodyPr wrap="square" rtlCol="0">
            <a:spAutoFit/>
          </a:bodyPr>
          <a:lstStyle/>
          <a:p>
            <a:r>
              <a:rPr lang="en-US" dirty="0">
                <a:solidFill>
                  <a:srgbClr val="F3BE60"/>
                </a:solidFill>
              </a:rPr>
              <a:t>ALTER</a:t>
            </a:r>
            <a:r>
              <a:rPr lang="en-US" dirty="0"/>
              <a:t> </a:t>
            </a:r>
            <a:r>
              <a:rPr lang="en-US" dirty="0">
                <a:solidFill>
                  <a:srgbClr val="F3BE60"/>
                </a:solidFill>
              </a:rPr>
              <a:t>TABLE</a:t>
            </a:r>
            <a:r>
              <a:rPr lang="en-US" dirty="0"/>
              <a:t> </a:t>
            </a:r>
            <a:r>
              <a:rPr lang="en-US" dirty="0" err="1"/>
              <a:t>table_name</a:t>
            </a:r>
            <a:br>
              <a:rPr lang="en-US" dirty="0"/>
            </a:br>
            <a:r>
              <a:rPr lang="en-US" dirty="0">
                <a:solidFill>
                  <a:srgbClr val="F3BE60"/>
                </a:solidFill>
              </a:rPr>
              <a:t>ALTER</a:t>
            </a:r>
            <a:r>
              <a:rPr lang="en-US" dirty="0"/>
              <a:t> </a:t>
            </a:r>
            <a:r>
              <a:rPr lang="en-US" dirty="0" err="1"/>
              <a:t>column_name</a:t>
            </a:r>
            <a:r>
              <a:rPr lang="en-US" dirty="0"/>
              <a:t> </a:t>
            </a:r>
            <a:r>
              <a:rPr lang="en-US" dirty="0">
                <a:solidFill>
                  <a:srgbClr val="F3BE60"/>
                </a:solidFill>
              </a:rPr>
              <a:t>DROP</a:t>
            </a:r>
            <a:r>
              <a:rPr lang="en-US" dirty="0"/>
              <a:t> </a:t>
            </a:r>
            <a:r>
              <a:rPr lang="en-US" dirty="0">
                <a:solidFill>
                  <a:srgbClr val="F3BE60"/>
                </a:solidFill>
              </a:rPr>
              <a:t>DEFAULT</a:t>
            </a:r>
          </a:p>
          <a:p>
            <a:br>
              <a:rPr lang="en-US" dirty="0"/>
            </a:br>
            <a:endParaRPr lang="en-US" sz="2200" b="1" dirty="0">
              <a:latin typeface="Consolas" panose="020B0609020204030204" pitchFamily="49" charset="0"/>
            </a:endParaRPr>
          </a:p>
        </p:txBody>
      </p:sp>
      <p:sp>
        <p:nvSpPr>
          <p:cNvPr id="8" name="Title 3"/>
          <p:cNvSpPr txBox="1">
            <a:spLocks/>
          </p:cNvSpPr>
          <p:nvPr/>
        </p:nvSpPr>
        <p:spPr>
          <a:xfrm>
            <a:off x="7618412" y="1524000"/>
            <a:ext cx="2819400" cy="1110780"/>
          </a:xfrm>
          <a:prstGeom prst="rect">
            <a:avLst/>
          </a:prstGeom>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r>
              <a:rPr lang="en-US" dirty="0"/>
              <a:t>SQL Server</a:t>
            </a:r>
          </a:p>
        </p:txBody>
      </p:sp>
      <p:sp>
        <p:nvSpPr>
          <p:cNvPr id="9" name="TextBox 8"/>
          <p:cNvSpPr txBox="1"/>
          <p:nvPr/>
        </p:nvSpPr>
        <p:spPr>
          <a:xfrm>
            <a:off x="6323013" y="3152138"/>
            <a:ext cx="5865812" cy="830997"/>
          </a:xfrm>
          <a:prstGeom prst="rect">
            <a:avLst/>
          </a:prstGeom>
          <a:noFill/>
        </p:spPr>
        <p:txBody>
          <a:bodyPr wrap="square" rtlCol="0">
            <a:spAutoFit/>
          </a:bodyPr>
          <a:lstStyle/>
          <a:p>
            <a:r>
              <a:rPr lang="en-US" dirty="0">
                <a:solidFill>
                  <a:srgbClr val="F3BE60"/>
                </a:solidFill>
              </a:rPr>
              <a:t>ALTER</a:t>
            </a:r>
            <a:r>
              <a:rPr lang="en-US" dirty="0"/>
              <a:t> </a:t>
            </a:r>
            <a:r>
              <a:rPr lang="en-US" dirty="0">
                <a:solidFill>
                  <a:srgbClr val="F3BE60"/>
                </a:solidFill>
              </a:rPr>
              <a:t>TABLE</a:t>
            </a:r>
            <a:r>
              <a:rPr lang="en-US" dirty="0"/>
              <a:t> </a:t>
            </a:r>
            <a:r>
              <a:rPr lang="en-US" dirty="0" err="1"/>
              <a:t>TableName</a:t>
            </a:r>
            <a:br>
              <a:rPr lang="en-US" dirty="0"/>
            </a:br>
            <a:r>
              <a:rPr lang="en-US" dirty="0">
                <a:solidFill>
                  <a:srgbClr val="F3BE60"/>
                </a:solidFill>
              </a:rPr>
              <a:t>ALTER</a:t>
            </a:r>
            <a:r>
              <a:rPr lang="en-US" dirty="0"/>
              <a:t> </a:t>
            </a:r>
            <a:r>
              <a:rPr lang="en-US" dirty="0">
                <a:solidFill>
                  <a:srgbClr val="F3BE60"/>
                </a:solidFill>
              </a:rPr>
              <a:t>COLUMN</a:t>
            </a:r>
            <a:r>
              <a:rPr lang="en-US" dirty="0"/>
              <a:t> </a:t>
            </a:r>
            <a:r>
              <a:rPr lang="en-US" dirty="0" err="1"/>
              <a:t>ColumnName</a:t>
            </a:r>
            <a:r>
              <a:rPr lang="en-US" dirty="0"/>
              <a:t> </a:t>
            </a:r>
            <a:r>
              <a:rPr lang="en-US" dirty="0">
                <a:solidFill>
                  <a:srgbClr val="F3BE60"/>
                </a:solidFill>
              </a:rPr>
              <a:t>DROP</a:t>
            </a:r>
            <a:r>
              <a:rPr lang="en-US" dirty="0"/>
              <a:t> </a:t>
            </a:r>
            <a:r>
              <a:rPr lang="en-US" dirty="0">
                <a:solidFill>
                  <a:srgbClr val="F3BE60"/>
                </a:solidFill>
              </a:rPr>
              <a:t>DEFAULT</a:t>
            </a:r>
            <a:endParaRPr lang="en-US" sz="2200" b="1" dirty="0">
              <a:solidFill>
                <a:srgbClr val="F3BE60"/>
              </a:solidFill>
              <a:latin typeface="Consolas" panose="020B0609020204030204" pitchFamily="49" charset="0"/>
            </a:endParaRPr>
          </a:p>
        </p:txBody>
      </p:sp>
    </p:spTree>
    <p:extLst>
      <p:ext uri="{BB962C8B-B14F-4D97-AF65-F5344CB8AC3E}">
        <p14:creationId xmlns:p14="http://schemas.microsoft.com/office/powerpoint/2010/main" val="637655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26</a:t>
            </a:fld>
            <a:endParaRPr lang="en-US" dirty="0"/>
          </a:p>
        </p:txBody>
      </p:sp>
      <p:sp>
        <p:nvSpPr>
          <p:cNvPr id="4" name="Title 3"/>
          <p:cNvSpPr>
            <a:spLocks noGrp="1"/>
          </p:cNvSpPr>
          <p:nvPr>
            <p:ph type="title"/>
          </p:nvPr>
        </p:nvSpPr>
        <p:spPr/>
        <p:txBody>
          <a:bodyPr/>
          <a:lstStyle/>
          <a:p>
            <a:r>
              <a:rPr lang="en-US" dirty="0"/>
              <a:t>Drop unique field </a:t>
            </a:r>
          </a:p>
        </p:txBody>
      </p:sp>
      <p:sp>
        <p:nvSpPr>
          <p:cNvPr id="5" name="Title 3"/>
          <p:cNvSpPr txBox="1">
            <a:spLocks/>
          </p:cNvSpPr>
          <p:nvPr/>
        </p:nvSpPr>
        <p:spPr>
          <a:xfrm>
            <a:off x="1065212" y="1934941"/>
            <a:ext cx="1981200" cy="1110780"/>
          </a:xfrm>
          <a:prstGeom prst="rect">
            <a:avLst/>
          </a:prstGeom>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r>
              <a:rPr lang="en-US"/>
              <a:t>MySQL</a:t>
            </a:r>
            <a:endParaRPr lang="en-US" dirty="0"/>
          </a:p>
        </p:txBody>
      </p:sp>
      <p:sp>
        <p:nvSpPr>
          <p:cNvPr id="6" name="TextBox 5"/>
          <p:cNvSpPr txBox="1"/>
          <p:nvPr/>
        </p:nvSpPr>
        <p:spPr>
          <a:xfrm>
            <a:off x="608012" y="3563079"/>
            <a:ext cx="4876800" cy="830997"/>
          </a:xfrm>
          <a:prstGeom prst="rect">
            <a:avLst/>
          </a:prstGeom>
          <a:noFill/>
        </p:spPr>
        <p:txBody>
          <a:bodyPr wrap="square" rtlCol="0">
            <a:spAutoFit/>
          </a:bodyPr>
          <a:lstStyle/>
          <a:p>
            <a:r>
              <a:rPr lang="en-US" dirty="0">
                <a:solidFill>
                  <a:srgbClr val="F3BE60"/>
                </a:solidFill>
              </a:rPr>
              <a:t>ALTER</a:t>
            </a:r>
            <a:r>
              <a:rPr lang="en-US" dirty="0"/>
              <a:t> </a:t>
            </a:r>
            <a:r>
              <a:rPr lang="en-US" dirty="0">
                <a:solidFill>
                  <a:srgbClr val="F3BE60"/>
                </a:solidFill>
              </a:rPr>
              <a:t>TABLE</a:t>
            </a:r>
            <a:r>
              <a:rPr lang="en-US" dirty="0"/>
              <a:t> </a:t>
            </a:r>
            <a:r>
              <a:rPr lang="en-US" dirty="0" err="1"/>
              <a:t>table_name</a:t>
            </a:r>
            <a:br>
              <a:rPr lang="en-US" dirty="0"/>
            </a:br>
            <a:r>
              <a:rPr lang="en-US" dirty="0">
                <a:solidFill>
                  <a:srgbClr val="F3BE60"/>
                </a:solidFill>
              </a:rPr>
              <a:t>DROP</a:t>
            </a:r>
            <a:r>
              <a:rPr lang="en-US" dirty="0"/>
              <a:t> </a:t>
            </a:r>
            <a:r>
              <a:rPr lang="en-US" dirty="0">
                <a:solidFill>
                  <a:srgbClr val="F3BE60"/>
                </a:solidFill>
              </a:rPr>
              <a:t>INDEX</a:t>
            </a:r>
            <a:r>
              <a:rPr lang="en-US" dirty="0"/>
              <a:t> </a:t>
            </a:r>
            <a:r>
              <a:rPr lang="en-US" dirty="0" err="1"/>
              <a:t>constraint_name</a:t>
            </a:r>
            <a:endParaRPr lang="en-US" sz="2200" b="1" dirty="0">
              <a:latin typeface="Consolas" panose="020B0609020204030204" pitchFamily="49" charset="0"/>
            </a:endParaRPr>
          </a:p>
        </p:txBody>
      </p:sp>
      <p:sp>
        <p:nvSpPr>
          <p:cNvPr id="7" name="Title 3"/>
          <p:cNvSpPr txBox="1">
            <a:spLocks/>
          </p:cNvSpPr>
          <p:nvPr/>
        </p:nvSpPr>
        <p:spPr>
          <a:xfrm>
            <a:off x="7466012" y="1934941"/>
            <a:ext cx="2819400" cy="1110780"/>
          </a:xfrm>
          <a:prstGeom prst="rect">
            <a:avLst/>
          </a:prstGeom>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r>
              <a:rPr lang="en-US" dirty="0"/>
              <a:t>SQL Server</a:t>
            </a:r>
          </a:p>
        </p:txBody>
      </p:sp>
      <p:sp>
        <p:nvSpPr>
          <p:cNvPr id="8" name="TextBox 7"/>
          <p:cNvSpPr txBox="1"/>
          <p:nvPr/>
        </p:nvSpPr>
        <p:spPr>
          <a:xfrm>
            <a:off x="7404212" y="3563079"/>
            <a:ext cx="4724400" cy="830997"/>
          </a:xfrm>
          <a:prstGeom prst="rect">
            <a:avLst/>
          </a:prstGeom>
          <a:noFill/>
        </p:spPr>
        <p:txBody>
          <a:bodyPr wrap="square" rtlCol="0">
            <a:spAutoFit/>
          </a:bodyPr>
          <a:lstStyle/>
          <a:p>
            <a:r>
              <a:rPr lang="fr-FR" dirty="0">
                <a:solidFill>
                  <a:srgbClr val="F3BE60"/>
                </a:solidFill>
              </a:rPr>
              <a:t>ALTER</a:t>
            </a:r>
            <a:r>
              <a:rPr lang="fr-FR" dirty="0"/>
              <a:t> </a:t>
            </a:r>
            <a:r>
              <a:rPr lang="fr-FR" dirty="0">
                <a:solidFill>
                  <a:srgbClr val="F3BE60"/>
                </a:solidFill>
              </a:rPr>
              <a:t>TABLE</a:t>
            </a:r>
            <a:r>
              <a:rPr lang="fr-FR" dirty="0"/>
              <a:t> </a:t>
            </a:r>
            <a:r>
              <a:rPr lang="fr-FR" dirty="0" err="1"/>
              <a:t>TableName</a:t>
            </a:r>
            <a:br>
              <a:rPr lang="fr-FR" dirty="0"/>
            </a:br>
            <a:r>
              <a:rPr lang="fr-FR" dirty="0">
                <a:solidFill>
                  <a:srgbClr val="F3BE60"/>
                </a:solidFill>
              </a:rPr>
              <a:t>DROP</a:t>
            </a:r>
            <a:r>
              <a:rPr lang="fr-FR" dirty="0"/>
              <a:t> </a:t>
            </a:r>
            <a:r>
              <a:rPr lang="fr-FR" dirty="0">
                <a:solidFill>
                  <a:srgbClr val="F3BE60"/>
                </a:solidFill>
              </a:rPr>
              <a:t>CONSTRAINT</a:t>
            </a:r>
            <a:r>
              <a:rPr lang="fr-FR" dirty="0"/>
              <a:t> </a:t>
            </a:r>
            <a:r>
              <a:rPr lang="fr-FR" dirty="0" err="1"/>
              <a:t>ConstraintName</a:t>
            </a:r>
            <a:endParaRPr lang="en-US" sz="2200" b="1" dirty="0">
              <a:latin typeface="Consolas" panose="020B0609020204030204" pitchFamily="49" charset="0"/>
            </a:endParaRPr>
          </a:p>
        </p:txBody>
      </p:sp>
    </p:spTree>
    <p:extLst>
      <p:ext uri="{BB962C8B-B14F-4D97-AF65-F5344CB8AC3E}">
        <p14:creationId xmlns:p14="http://schemas.microsoft.com/office/powerpoint/2010/main" val="3984855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0" y="-1752600"/>
            <a:ext cx="12188825" cy="9141620"/>
          </a:xfrm>
        </p:spPr>
      </p:pic>
      <p:sp>
        <p:nvSpPr>
          <p:cNvPr id="2" name="Slide Number Placeholder 1"/>
          <p:cNvSpPr>
            <a:spLocks noGrp="1"/>
          </p:cNvSpPr>
          <p:nvPr>
            <p:ph type="sldNum" sz="quarter" idx="4"/>
          </p:nvPr>
        </p:nvSpPr>
        <p:spPr/>
        <p:txBody>
          <a:bodyPr/>
          <a:lstStyle/>
          <a:p>
            <a:fld id="{C014DD1E-5D91-48A3-AD6D-45FBA980D106}" type="slidenum">
              <a:rPr lang="en-US" smtClean="0"/>
              <a:pPr/>
              <a:t>27</a:t>
            </a:fld>
            <a:endParaRPr lang="en-US" dirty="0"/>
          </a:p>
        </p:txBody>
      </p:sp>
      <p:sp>
        <p:nvSpPr>
          <p:cNvPr id="4" name="Title 3"/>
          <p:cNvSpPr>
            <a:spLocks noGrp="1"/>
          </p:cNvSpPr>
          <p:nvPr>
            <p:ph type="title"/>
          </p:nvPr>
        </p:nvSpPr>
        <p:spPr>
          <a:xfrm>
            <a:off x="0" y="3733800"/>
            <a:ext cx="12188825" cy="1433701"/>
          </a:xfrm>
          <a:noFill/>
        </p:spPr>
        <p:txBody>
          <a:bodyPr>
            <a:normAutofit/>
          </a:bodyPr>
          <a:lstStyle/>
          <a:p>
            <a:pPr algn="ctr"/>
            <a:r>
              <a:rPr lang="en-US" sz="6600" dirty="0">
                <a:solidFill>
                  <a:srgbClr val="2169C6"/>
                </a:solidFill>
              </a:rPr>
              <a:t>Dropping Database</a:t>
            </a:r>
          </a:p>
        </p:txBody>
      </p:sp>
    </p:spTree>
    <p:extLst>
      <p:ext uri="{BB962C8B-B14F-4D97-AF65-F5344CB8AC3E}">
        <p14:creationId xmlns:p14="http://schemas.microsoft.com/office/powerpoint/2010/main" val="19505507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28</a:t>
            </a:fld>
            <a:endParaRPr lang="en-US" dirty="0"/>
          </a:p>
        </p:txBody>
      </p:sp>
      <p:sp>
        <p:nvSpPr>
          <p:cNvPr id="4" name="Title 3"/>
          <p:cNvSpPr>
            <a:spLocks noGrp="1"/>
          </p:cNvSpPr>
          <p:nvPr>
            <p:ph type="title"/>
          </p:nvPr>
        </p:nvSpPr>
        <p:spPr>
          <a:xfrm>
            <a:off x="684213" y="15240"/>
            <a:ext cx="2057400" cy="1110780"/>
          </a:xfrm>
        </p:spPr>
        <p:txBody>
          <a:bodyPr/>
          <a:lstStyle/>
          <a:p>
            <a:r>
              <a:rPr lang="en-US" dirty="0"/>
              <a:t>MySQL</a:t>
            </a:r>
          </a:p>
        </p:txBody>
      </p:sp>
      <p:cxnSp>
        <p:nvCxnSpPr>
          <p:cNvPr id="8" name="Straight Connector 7"/>
          <p:cNvCxnSpPr/>
          <p:nvPr/>
        </p:nvCxnSpPr>
        <p:spPr>
          <a:xfrm>
            <a:off x="4341812" y="40341"/>
            <a:ext cx="0" cy="685800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53102" y="2633963"/>
            <a:ext cx="4251960" cy="1077218"/>
          </a:xfrm>
          <a:prstGeom prst="rect">
            <a:avLst/>
          </a:prstGeom>
          <a:noFill/>
        </p:spPr>
        <p:txBody>
          <a:bodyPr wrap="square" rtlCol="0">
            <a:spAutoFit/>
          </a:bodyPr>
          <a:lstStyle/>
          <a:p>
            <a:r>
              <a:rPr lang="en-US" sz="3200" b="1" dirty="0">
                <a:solidFill>
                  <a:srgbClr val="F3BE60"/>
                </a:solidFill>
                <a:latin typeface="Consolas" panose="020B0609020204030204" pitchFamily="49" charset="0"/>
              </a:rPr>
              <a:t>DROP DATABASE </a:t>
            </a:r>
            <a:r>
              <a:rPr lang="en-US" sz="3200" b="1" dirty="0" err="1">
                <a:latin typeface="Consolas" panose="020B0609020204030204" pitchFamily="49" charset="0"/>
              </a:rPr>
              <a:t>database_name</a:t>
            </a:r>
            <a:endParaRPr lang="en-US" sz="3200" b="1" dirty="0">
              <a:latin typeface="Consolas" panose="020B0609020204030204" pitchFamily="49" charset="0"/>
            </a:endParaRPr>
          </a:p>
        </p:txBody>
      </p:sp>
      <p:sp>
        <p:nvSpPr>
          <p:cNvPr id="15" name="Arrow: Bent 14"/>
          <p:cNvSpPr/>
          <p:nvPr/>
        </p:nvSpPr>
        <p:spPr>
          <a:xfrm rot="5400000">
            <a:off x="7788387" y="2282932"/>
            <a:ext cx="2109997" cy="2271494"/>
          </a:xfrm>
          <a:prstGeom prst="bentArrow">
            <a:avLst>
              <a:gd name="adj1" fmla="val 23684"/>
              <a:gd name="adj2" fmla="val 25000"/>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1"/>
              </a:solidFill>
            </a:endParaRPr>
          </a:p>
        </p:txBody>
      </p:sp>
      <p:pic>
        <p:nvPicPr>
          <p:cNvPr id="3" name="Picture 2"/>
          <p:cNvPicPr>
            <a:picLocks noChangeAspect="1"/>
          </p:cNvPicPr>
          <p:nvPr/>
        </p:nvPicPr>
        <p:blipFill>
          <a:blip r:embed="rId2"/>
          <a:stretch>
            <a:fillRect/>
          </a:stretch>
        </p:blipFill>
        <p:spPr>
          <a:xfrm>
            <a:off x="4518504" y="1315549"/>
            <a:ext cx="2762250" cy="4619625"/>
          </a:xfrm>
          <a:prstGeom prst="rect">
            <a:avLst/>
          </a:prstGeom>
        </p:spPr>
      </p:pic>
      <p:pic>
        <p:nvPicPr>
          <p:cNvPr id="7" name="Picture 6"/>
          <p:cNvPicPr>
            <a:picLocks noChangeAspect="1"/>
          </p:cNvPicPr>
          <p:nvPr/>
        </p:nvPicPr>
        <p:blipFill>
          <a:blip r:embed="rId3"/>
          <a:stretch>
            <a:fillRect/>
          </a:stretch>
        </p:blipFill>
        <p:spPr>
          <a:xfrm>
            <a:off x="7466012" y="4696202"/>
            <a:ext cx="4410075" cy="1828800"/>
          </a:xfrm>
          <a:prstGeom prst="rect">
            <a:avLst/>
          </a:prstGeom>
        </p:spPr>
      </p:pic>
      <p:sp>
        <p:nvSpPr>
          <p:cNvPr id="6" name="Rectangle 5"/>
          <p:cNvSpPr/>
          <p:nvPr/>
        </p:nvSpPr>
        <p:spPr>
          <a:xfrm>
            <a:off x="4951412" y="216687"/>
            <a:ext cx="3523722" cy="707886"/>
          </a:xfrm>
          <a:prstGeom prst="rect">
            <a:avLst/>
          </a:prstGeom>
        </p:spPr>
        <p:txBody>
          <a:bodyPr wrap="none">
            <a:spAutoFit/>
          </a:bodyPr>
          <a:lstStyle/>
          <a:p>
            <a:r>
              <a:rPr lang="en-US" sz="4000" b="1" dirty="0">
                <a:solidFill>
                  <a:srgbClr val="F3BE60"/>
                </a:solidFill>
                <a:ea typeface="+mj-ea"/>
                <a:cs typeface="+mj-cs"/>
              </a:rPr>
              <a:t>Using </a:t>
            </a:r>
            <a:r>
              <a:rPr lang="en-US" sz="4000" b="1" dirty="0" err="1">
                <a:solidFill>
                  <a:srgbClr val="F3BE60"/>
                </a:solidFill>
                <a:ea typeface="+mj-ea"/>
                <a:cs typeface="+mj-cs"/>
              </a:rPr>
              <a:t>HeidiSQL</a:t>
            </a:r>
            <a:r>
              <a:rPr lang="en-US" sz="4000" b="1" dirty="0">
                <a:solidFill>
                  <a:srgbClr val="F3BE60"/>
                </a:solidFill>
                <a:ea typeface="+mj-ea"/>
                <a:cs typeface="+mj-cs"/>
              </a:rPr>
              <a:t> </a:t>
            </a:r>
            <a:endParaRPr lang="en-US" dirty="0"/>
          </a:p>
        </p:txBody>
      </p:sp>
    </p:spTree>
    <p:extLst>
      <p:ext uri="{BB962C8B-B14F-4D97-AF65-F5344CB8AC3E}">
        <p14:creationId xmlns:p14="http://schemas.microsoft.com/office/powerpoint/2010/main" val="1410713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par>
                                <p:cTn id="27" presetID="10" presetClass="entr" presetSubtype="0" fill="hold"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 grpId="0"/>
      <p:bldP spid="15" grpId="0" animBg="1"/>
      <p:bldP spid="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29</a:t>
            </a:fld>
            <a:endParaRPr lang="en-US" dirty="0"/>
          </a:p>
        </p:txBody>
      </p:sp>
      <p:sp>
        <p:nvSpPr>
          <p:cNvPr id="4" name="Title 3"/>
          <p:cNvSpPr>
            <a:spLocks noGrp="1"/>
          </p:cNvSpPr>
          <p:nvPr>
            <p:ph type="title"/>
          </p:nvPr>
        </p:nvSpPr>
        <p:spPr>
          <a:xfrm>
            <a:off x="836613" y="128921"/>
            <a:ext cx="2895600" cy="1110780"/>
          </a:xfrm>
        </p:spPr>
        <p:txBody>
          <a:bodyPr/>
          <a:lstStyle/>
          <a:p>
            <a:r>
              <a:rPr lang="en-US" dirty="0"/>
              <a:t>SQL Server</a:t>
            </a:r>
          </a:p>
        </p:txBody>
      </p:sp>
      <p:cxnSp>
        <p:nvCxnSpPr>
          <p:cNvPr id="8" name="Straight Connector 7"/>
          <p:cNvCxnSpPr/>
          <p:nvPr/>
        </p:nvCxnSpPr>
        <p:spPr>
          <a:xfrm>
            <a:off x="4494212" y="0"/>
            <a:ext cx="0" cy="6858000"/>
          </a:xfrm>
          <a:prstGeom prst="line">
            <a:avLst/>
          </a:prstGeom>
          <a:ln w="25400"/>
        </p:spPr>
        <p:style>
          <a:lnRef idx="1">
            <a:schemeClr val="accent1"/>
          </a:lnRef>
          <a:fillRef idx="0">
            <a:schemeClr val="accent1"/>
          </a:fillRef>
          <a:effectRef idx="0">
            <a:schemeClr val="accent1"/>
          </a:effectRef>
          <a:fontRef idx="minor">
            <a:schemeClr val="tx1"/>
          </a:fontRef>
        </p:style>
      </p:cxnSp>
      <p:pic>
        <p:nvPicPr>
          <p:cNvPr id="3" name="Picture 2"/>
          <p:cNvPicPr>
            <a:picLocks noChangeAspect="1"/>
          </p:cNvPicPr>
          <p:nvPr/>
        </p:nvPicPr>
        <p:blipFill>
          <a:blip r:embed="rId2"/>
          <a:stretch>
            <a:fillRect/>
          </a:stretch>
        </p:blipFill>
        <p:spPr>
          <a:xfrm>
            <a:off x="6246812" y="1368622"/>
            <a:ext cx="3710782" cy="4991494"/>
          </a:xfrm>
          <a:prstGeom prst="rect">
            <a:avLst/>
          </a:prstGeom>
        </p:spPr>
      </p:pic>
      <p:sp>
        <p:nvSpPr>
          <p:cNvPr id="12" name="TextBox 11"/>
          <p:cNvSpPr txBox="1"/>
          <p:nvPr/>
        </p:nvSpPr>
        <p:spPr>
          <a:xfrm>
            <a:off x="89852" y="2633963"/>
            <a:ext cx="4251960" cy="1077218"/>
          </a:xfrm>
          <a:prstGeom prst="rect">
            <a:avLst/>
          </a:prstGeom>
          <a:noFill/>
        </p:spPr>
        <p:txBody>
          <a:bodyPr wrap="square" rtlCol="0">
            <a:spAutoFit/>
          </a:bodyPr>
          <a:lstStyle/>
          <a:p>
            <a:r>
              <a:rPr lang="en-US" sz="3200" b="1" dirty="0">
                <a:solidFill>
                  <a:srgbClr val="F3BE60"/>
                </a:solidFill>
                <a:latin typeface="Consolas" panose="020B0609020204030204" pitchFamily="49" charset="0"/>
              </a:rPr>
              <a:t>DROP DATABASE </a:t>
            </a:r>
            <a:r>
              <a:rPr lang="en-US" sz="3200" b="1" dirty="0" err="1">
                <a:latin typeface="Consolas" panose="020B0609020204030204" pitchFamily="49" charset="0"/>
              </a:rPr>
              <a:t>DatabaseName</a:t>
            </a:r>
            <a:endParaRPr lang="en-US" sz="3200" b="1" dirty="0">
              <a:latin typeface="Consolas" panose="020B0609020204030204" pitchFamily="49" charset="0"/>
            </a:endParaRPr>
          </a:p>
        </p:txBody>
      </p:sp>
      <p:sp>
        <p:nvSpPr>
          <p:cNvPr id="6" name="Rectangle 5"/>
          <p:cNvSpPr/>
          <p:nvPr/>
        </p:nvSpPr>
        <p:spPr>
          <a:xfrm>
            <a:off x="6018212" y="330368"/>
            <a:ext cx="2776722" cy="707886"/>
          </a:xfrm>
          <a:prstGeom prst="rect">
            <a:avLst/>
          </a:prstGeom>
        </p:spPr>
        <p:txBody>
          <a:bodyPr wrap="none">
            <a:spAutoFit/>
          </a:bodyPr>
          <a:lstStyle/>
          <a:p>
            <a:r>
              <a:rPr lang="en-US" sz="4000" b="1" dirty="0">
                <a:solidFill>
                  <a:srgbClr val="F3BE60"/>
                </a:solidFill>
                <a:ea typeface="+mj-ea"/>
                <a:cs typeface="+mj-cs"/>
              </a:rPr>
              <a:t>Using SSMS </a:t>
            </a:r>
            <a:endParaRPr lang="en-US" dirty="0"/>
          </a:p>
        </p:txBody>
      </p:sp>
    </p:spTree>
    <p:extLst>
      <p:ext uri="{BB962C8B-B14F-4D97-AF65-F5344CB8AC3E}">
        <p14:creationId xmlns:p14="http://schemas.microsoft.com/office/powerpoint/2010/main" val="1888164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2" grpId="0"/>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3</a:t>
            </a:fld>
            <a:endParaRPr lang="en-US" dirty="0"/>
          </a:p>
        </p:txBody>
      </p:sp>
      <p:sp>
        <p:nvSpPr>
          <p:cNvPr id="3" name="Content Placeholder 2"/>
          <p:cNvSpPr>
            <a:spLocks noGrp="1"/>
          </p:cNvSpPr>
          <p:nvPr>
            <p:ph idx="1"/>
          </p:nvPr>
        </p:nvSpPr>
        <p:spPr>
          <a:xfrm>
            <a:off x="190413" y="1151121"/>
            <a:ext cx="11804822" cy="5373881"/>
          </a:xfrm>
        </p:spPr>
        <p:txBody>
          <a:bodyPr>
            <a:normAutofit/>
          </a:bodyPr>
          <a:lstStyle/>
          <a:p>
            <a:pPr marL="0" indent="0" algn="ctr">
              <a:buNone/>
            </a:pPr>
            <a:endParaRPr lang="bg-BG" b="1" dirty="0"/>
          </a:p>
          <a:p>
            <a:pPr marL="0" indent="0" algn="ctr">
              <a:buNone/>
            </a:pPr>
            <a:r>
              <a:rPr lang="en-US" sz="7200" b="1" dirty="0">
                <a:solidFill>
                  <a:schemeClr val="tx2">
                    <a:lumMod val="75000"/>
                  </a:schemeClr>
                </a:solidFill>
              </a:rPr>
              <a:t>sli.do</a:t>
            </a:r>
            <a:br>
              <a:rPr lang="en-US" sz="6000" b="1" dirty="0"/>
            </a:br>
            <a:r>
              <a:rPr lang="en-US" sz="11500" b="1" dirty="0"/>
              <a:t>#5604</a:t>
            </a:r>
            <a:endParaRPr lang="en-US" sz="6000" b="1" dirty="0"/>
          </a:p>
          <a:p>
            <a:endParaRPr lang="en-US" dirty="0"/>
          </a:p>
        </p:txBody>
      </p:sp>
      <p:sp>
        <p:nvSpPr>
          <p:cNvPr id="4" name="Title 3"/>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28634325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30</a:t>
            </a:fld>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7788" y="-2931"/>
            <a:ext cx="13444792" cy="8910982"/>
          </a:xfrm>
        </p:spPr>
      </p:pic>
      <p:sp>
        <p:nvSpPr>
          <p:cNvPr id="6" name="Title 3"/>
          <p:cNvSpPr txBox="1">
            <a:spLocks/>
          </p:cNvSpPr>
          <p:nvPr/>
        </p:nvSpPr>
        <p:spPr>
          <a:xfrm>
            <a:off x="-195179" y="1981200"/>
            <a:ext cx="12188825" cy="1433701"/>
          </a:xfrm>
          <a:prstGeom prst="rect">
            <a:avLst/>
          </a:prstGeom>
          <a:solidFill>
            <a:schemeClr val="bg1">
              <a:alpha val="28000"/>
            </a:schemeClr>
          </a:solidFill>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pPr algn="ctr"/>
            <a:r>
              <a:rPr lang="en-US" sz="6600" dirty="0">
                <a:solidFill>
                  <a:srgbClr val="2169C6"/>
                </a:solidFill>
              </a:rPr>
              <a:t>Altering Tables and Columns</a:t>
            </a:r>
          </a:p>
        </p:txBody>
      </p:sp>
    </p:spTree>
    <p:extLst>
      <p:ext uri="{BB962C8B-B14F-4D97-AF65-F5344CB8AC3E}">
        <p14:creationId xmlns:p14="http://schemas.microsoft.com/office/powerpoint/2010/main" val="35097362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31</a:t>
            </a:fld>
            <a:endParaRPr lang="en-US" dirty="0"/>
          </a:p>
        </p:txBody>
      </p:sp>
      <p:sp>
        <p:nvSpPr>
          <p:cNvPr id="4" name="Title 3"/>
          <p:cNvSpPr>
            <a:spLocks noGrp="1"/>
          </p:cNvSpPr>
          <p:nvPr>
            <p:ph type="title"/>
          </p:nvPr>
        </p:nvSpPr>
        <p:spPr>
          <a:xfrm>
            <a:off x="684213" y="15240"/>
            <a:ext cx="2209800" cy="1110780"/>
          </a:xfrm>
        </p:spPr>
        <p:txBody>
          <a:bodyPr/>
          <a:lstStyle/>
          <a:p>
            <a:r>
              <a:rPr lang="en-US" dirty="0"/>
              <a:t>MySQL</a:t>
            </a:r>
          </a:p>
        </p:txBody>
      </p:sp>
      <p:cxnSp>
        <p:nvCxnSpPr>
          <p:cNvPr id="8" name="Straight Connector 7"/>
          <p:cNvCxnSpPr/>
          <p:nvPr/>
        </p:nvCxnSpPr>
        <p:spPr>
          <a:xfrm>
            <a:off x="6094412" y="0"/>
            <a:ext cx="0" cy="685800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215899" y="1335238"/>
            <a:ext cx="4887913" cy="1200329"/>
          </a:xfrm>
          <a:prstGeom prst="rect">
            <a:avLst/>
          </a:prstGeom>
          <a:noFill/>
        </p:spPr>
        <p:txBody>
          <a:bodyPr wrap="square" rtlCol="0">
            <a:spAutoFit/>
          </a:bodyPr>
          <a:lstStyle/>
          <a:p>
            <a:r>
              <a:rPr lang="en-US" b="1" dirty="0"/>
              <a:t>Add column:</a:t>
            </a:r>
          </a:p>
          <a:p>
            <a:r>
              <a:rPr lang="en-US" b="1" dirty="0">
                <a:solidFill>
                  <a:srgbClr val="F3BE60"/>
                </a:solidFill>
                <a:latin typeface="Consolas" panose="020B0609020204030204" pitchFamily="49" charset="0"/>
              </a:rPr>
              <a:t>ALTER TABLE</a:t>
            </a:r>
            <a:r>
              <a:rPr lang="en-US" b="1" dirty="0">
                <a:latin typeface="Consolas" panose="020B0609020204030204" pitchFamily="49" charset="0"/>
              </a:rPr>
              <a:t> </a:t>
            </a:r>
            <a:r>
              <a:rPr lang="en-US" b="1" dirty="0" err="1">
                <a:latin typeface="Consolas" panose="020B0609020204030204" pitchFamily="49" charset="0"/>
              </a:rPr>
              <a:t>table_name</a:t>
            </a:r>
            <a:br>
              <a:rPr lang="en-US" b="1" dirty="0">
                <a:latin typeface="Consolas" panose="020B0609020204030204" pitchFamily="49" charset="0"/>
              </a:rPr>
            </a:br>
            <a:r>
              <a:rPr lang="en-US" b="1" dirty="0">
                <a:solidFill>
                  <a:srgbClr val="F3BE60"/>
                </a:solidFill>
                <a:latin typeface="Consolas" panose="020B0609020204030204" pitchFamily="49" charset="0"/>
              </a:rPr>
              <a:t>ADD</a:t>
            </a:r>
            <a:r>
              <a:rPr lang="en-US" b="1" dirty="0">
                <a:latin typeface="Consolas" panose="020B0609020204030204" pitchFamily="49" charset="0"/>
              </a:rPr>
              <a:t> </a:t>
            </a:r>
            <a:r>
              <a:rPr lang="en-US" b="1" dirty="0" err="1">
                <a:latin typeface="Consolas" panose="020B0609020204030204" pitchFamily="49" charset="0"/>
              </a:rPr>
              <a:t>column_name</a:t>
            </a:r>
            <a:r>
              <a:rPr lang="en-US" b="1" dirty="0">
                <a:latin typeface="Consolas" panose="020B0609020204030204" pitchFamily="49" charset="0"/>
              </a:rPr>
              <a:t> VARCHAR(50)</a:t>
            </a:r>
          </a:p>
        </p:txBody>
      </p:sp>
      <p:sp>
        <p:nvSpPr>
          <p:cNvPr id="15" name="Arrow: Bent 14"/>
          <p:cNvSpPr/>
          <p:nvPr/>
        </p:nvSpPr>
        <p:spPr>
          <a:xfrm rot="5400000">
            <a:off x="9313866" y="2796441"/>
            <a:ext cx="2109997" cy="2271494"/>
          </a:xfrm>
          <a:prstGeom prst="bentArrow">
            <a:avLst>
              <a:gd name="adj1" fmla="val 23684"/>
              <a:gd name="adj2" fmla="val 25000"/>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pic>
        <p:nvPicPr>
          <p:cNvPr id="5" name="Picture 4"/>
          <p:cNvPicPr>
            <a:picLocks noChangeAspect="1"/>
          </p:cNvPicPr>
          <p:nvPr/>
        </p:nvPicPr>
        <p:blipFill>
          <a:blip r:embed="rId2"/>
          <a:stretch>
            <a:fillRect/>
          </a:stretch>
        </p:blipFill>
        <p:spPr>
          <a:xfrm>
            <a:off x="6418262" y="1126020"/>
            <a:ext cx="2495550" cy="3750780"/>
          </a:xfrm>
          <a:prstGeom prst="rect">
            <a:avLst/>
          </a:prstGeom>
        </p:spPr>
      </p:pic>
      <p:pic>
        <p:nvPicPr>
          <p:cNvPr id="6" name="Picture 5"/>
          <p:cNvPicPr>
            <a:picLocks noChangeAspect="1"/>
          </p:cNvPicPr>
          <p:nvPr/>
        </p:nvPicPr>
        <p:blipFill>
          <a:blip r:embed="rId3"/>
          <a:stretch>
            <a:fillRect/>
          </a:stretch>
        </p:blipFill>
        <p:spPr>
          <a:xfrm>
            <a:off x="6323012" y="5346890"/>
            <a:ext cx="5672222" cy="957367"/>
          </a:xfrm>
          <a:prstGeom prst="rect">
            <a:avLst/>
          </a:prstGeom>
        </p:spPr>
      </p:pic>
      <p:sp>
        <p:nvSpPr>
          <p:cNvPr id="11" name="TextBox 10"/>
          <p:cNvSpPr txBox="1"/>
          <p:nvPr/>
        </p:nvSpPr>
        <p:spPr>
          <a:xfrm>
            <a:off x="215898" y="3147358"/>
            <a:ext cx="4256251" cy="1200329"/>
          </a:xfrm>
          <a:prstGeom prst="rect">
            <a:avLst/>
          </a:prstGeom>
          <a:noFill/>
        </p:spPr>
        <p:txBody>
          <a:bodyPr wrap="square" rtlCol="0">
            <a:spAutoFit/>
          </a:bodyPr>
          <a:lstStyle/>
          <a:p>
            <a:r>
              <a:rPr lang="en-US" b="1" dirty="0"/>
              <a:t>Delete column:</a:t>
            </a:r>
          </a:p>
          <a:p>
            <a:r>
              <a:rPr lang="en-US" b="1" dirty="0">
                <a:solidFill>
                  <a:srgbClr val="F3BE60"/>
                </a:solidFill>
                <a:latin typeface="Consolas" panose="020B0609020204030204" pitchFamily="49" charset="0"/>
              </a:rPr>
              <a:t>ALTER TABLE </a:t>
            </a:r>
            <a:r>
              <a:rPr lang="en-US" b="1" dirty="0" err="1">
                <a:latin typeface="Consolas" panose="020B0609020204030204" pitchFamily="49" charset="0"/>
              </a:rPr>
              <a:t>table_name</a:t>
            </a:r>
            <a:endParaRPr lang="en-US" b="1" dirty="0">
              <a:latin typeface="Consolas" panose="020B0609020204030204" pitchFamily="49" charset="0"/>
            </a:endParaRPr>
          </a:p>
          <a:p>
            <a:r>
              <a:rPr lang="en-US" b="1" dirty="0">
                <a:solidFill>
                  <a:srgbClr val="F3BE60"/>
                </a:solidFill>
                <a:latin typeface="Consolas" panose="020B0609020204030204" pitchFamily="49" charset="0"/>
              </a:rPr>
              <a:t>DROP COLUMN </a:t>
            </a:r>
            <a:r>
              <a:rPr lang="en-US" b="1" dirty="0" err="1">
                <a:latin typeface="Consolas" panose="020B0609020204030204" pitchFamily="49" charset="0"/>
              </a:rPr>
              <a:t>column_name</a:t>
            </a:r>
            <a:endParaRPr lang="en-US" b="1" dirty="0">
              <a:latin typeface="Consolas" panose="020B0609020204030204" pitchFamily="49" charset="0"/>
            </a:endParaRPr>
          </a:p>
        </p:txBody>
      </p:sp>
      <p:sp>
        <p:nvSpPr>
          <p:cNvPr id="12" name="TextBox 11"/>
          <p:cNvSpPr txBox="1"/>
          <p:nvPr/>
        </p:nvSpPr>
        <p:spPr>
          <a:xfrm>
            <a:off x="204786" y="4838184"/>
            <a:ext cx="6423026" cy="1200329"/>
          </a:xfrm>
          <a:prstGeom prst="rect">
            <a:avLst/>
          </a:prstGeom>
          <a:noFill/>
        </p:spPr>
        <p:txBody>
          <a:bodyPr wrap="square" rtlCol="0">
            <a:spAutoFit/>
          </a:bodyPr>
          <a:lstStyle/>
          <a:p>
            <a:r>
              <a:rPr lang="en-US" b="1" dirty="0"/>
              <a:t>Modify type of column:</a:t>
            </a:r>
          </a:p>
          <a:p>
            <a:r>
              <a:rPr lang="en-US" b="1" dirty="0">
                <a:solidFill>
                  <a:srgbClr val="F3BE60"/>
                </a:solidFill>
                <a:latin typeface="Consolas" panose="020B0609020204030204" pitchFamily="49" charset="0"/>
              </a:rPr>
              <a:t>ALTER TABLE </a:t>
            </a:r>
            <a:r>
              <a:rPr lang="en-US" b="1" dirty="0" err="1">
                <a:latin typeface="Consolas" panose="020B0609020204030204" pitchFamily="49" charset="0"/>
              </a:rPr>
              <a:t>table_name</a:t>
            </a:r>
            <a:br>
              <a:rPr lang="en-US" b="1" dirty="0">
                <a:latin typeface="Consolas" panose="020B0609020204030204" pitchFamily="49" charset="0"/>
              </a:rPr>
            </a:br>
            <a:r>
              <a:rPr lang="en-US" b="1" dirty="0">
                <a:solidFill>
                  <a:srgbClr val="F3BE60"/>
                </a:solidFill>
                <a:latin typeface="Consolas" panose="020B0609020204030204" pitchFamily="49" charset="0"/>
              </a:rPr>
              <a:t>MODIFY COLUMN </a:t>
            </a:r>
            <a:r>
              <a:rPr lang="en-US" b="1" dirty="0" err="1">
                <a:latin typeface="Consolas" panose="020B0609020204030204" pitchFamily="49" charset="0"/>
              </a:rPr>
              <a:t>column_name</a:t>
            </a:r>
            <a:r>
              <a:rPr lang="en-US" b="1" dirty="0">
                <a:latin typeface="Consolas" panose="020B0609020204030204" pitchFamily="49" charset="0"/>
              </a:rPr>
              <a:t> datatype</a:t>
            </a:r>
          </a:p>
        </p:txBody>
      </p:sp>
      <p:sp>
        <p:nvSpPr>
          <p:cNvPr id="7" name="Rectangle 6"/>
          <p:cNvSpPr/>
          <p:nvPr/>
        </p:nvSpPr>
        <p:spPr>
          <a:xfrm>
            <a:off x="6456890" y="216687"/>
            <a:ext cx="3523722" cy="707886"/>
          </a:xfrm>
          <a:prstGeom prst="rect">
            <a:avLst/>
          </a:prstGeom>
        </p:spPr>
        <p:txBody>
          <a:bodyPr wrap="none">
            <a:spAutoFit/>
          </a:bodyPr>
          <a:lstStyle/>
          <a:p>
            <a:r>
              <a:rPr lang="en-US" sz="4000" b="1" dirty="0">
                <a:solidFill>
                  <a:srgbClr val="F3BE60"/>
                </a:solidFill>
                <a:ea typeface="+mj-ea"/>
                <a:cs typeface="+mj-cs"/>
              </a:rPr>
              <a:t>Using </a:t>
            </a:r>
            <a:r>
              <a:rPr lang="en-US" sz="4000" b="1" dirty="0" err="1">
                <a:solidFill>
                  <a:srgbClr val="F3BE60"/>
                </a:solidFill>
                <a:ea typeface="+mj-ea"/>
                <a:cs typeface="+mj-cs"/>
              </a:rPr>
              <a:t>HeidiSQL</a:t>
            </a:r>
            <a:r>
              <a:rPr lang="en-US" sz="4000" b="1" dirty="0">
                <a:solidFill>
                  <a:srgbClr val="F3BE60"/>
                </a:solidFill>
                <a:ea typeface="+mj-ea"/>
                <a:cs typeface="+mj-cs"/>
              </a:rPr>
              <a:t> </a:t>
            </a:r>
            <a:endParaRPr lang="en-US" dirty="0"/>
          </a:p>
        </p:txBody>
      </p:sp>
    </p:spTree>
    <p:extLst>
      <p:ext uri="{BB962C8B-B14F-4D97-AF65-F5344CB8AC3E}">
        <p14:creationId xmlns:p14="http://schemas.microsoft.com/office/powerpoint/2010/main" val="1747670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14">
                                            <p:txEl>
                                              <p:pRg st="0" end="0"/>
                                            </p:txEl>
                                          </p:spTgt>
                                        </p:tgtEl>
                                        <p:attrNameLst>
                                          <p:attrName>style.visibility</p:attrName>
                                        </p:attrNameLst>
                                      </p:cBhvr>
                                      <p:to>
                                        <p:strVal val="visible"/>
                                      </p:to>
                                    </p:set>
                                    <p:animEffect transition="in" filter="fade">
                                      <p:cBhvr>
                                        <p:cTn id="10" dur="500"/>
                                        <p:tgtEl>
                                          <p:spTgt spid="14">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4">
                                            <p:txEl>
                                              <p:pRg st="1" end="1"/>
                                            </p:txEl>
                                          </p:spTgt>
                                        </p:tgtEl>
                                        <p:attrNameLst>
                                          <p:attrName>style.visibility</p:attrName>
                                        </p:attrNameLst>
                                      </p:cBhvr>
                                      <p:to>
                                        <p:strVal val="visible"/>
                                      </p:to>
                                    </p:set>
                                    <p:animEffect transition="in" filter="fade">
                                      <p:cBhvr>
                                        <p:cTn id="13" dur="500"/>
                                        <p:tgtEl>
                                          <p:spTgt spid="14">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par>
                                <p:cTn id="32" presetID="10" presetClass="entr" presetSubtype="0" fill="hold" nodeType="with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500"/>
                                        <p:tgtEl>
                                          <p:spTgt spid="5"/>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childTnLst>
                                </p:cTn>
                              </p:par>
                              <p:par>
                                <p:cTn id="40" presetID="10" presetClass="entr" presetSubtype="0" fill="hold" nodeType="with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fade">
                                      <p:cBhvr>
                                        <p:cTn id="4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5" grpId="0" animBg="1"/>
      <p:bldP spid="11" grpId="0"/>
      <p:bldP spid="12" grpId="0"/>
      <p:bldP spid="7"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32</a:t>
            </a:fld>
            <a:endParaRPr lang="en-US" dirty="0"/>
          </a:p>
        </p:txBody>
      </p:sp>
      <p:sp>
        <p:nvSpPr>
          <p:cNvPr id="4" name="Title 3"/>
          <p:cNvSpPr>
            <a:spLocks noGrp="1"/>
          </p:cNvSpPr>
          <p:nvPr>
            <p:ph type="title"/>
          </p:nvPr>
        </p:nvSpPr>
        <p:spPr>
          <a:xfrm>
            <a:off x="684213" y="15240"/>
            <a:ext cx="3352800" cy="1110780"/>
          </a:xfrm>
        </p:spPr>
        <p:txBody>
          <a:bodyPr/>
          <a:lstStyle/>
          <a:p>
            <a:r>
              <a:rPr lang="en-US" dirty="0"/>
              <a:t>SQL Server</a:t>
            </a:r>
          </a:p>
        </p:txBody>
      </p:sp>
      <p:cxnSp>
        <p:nvCxnSpPr>
          <p:cNvPr id="8" name="Straight Connector 7"/>
          <p:cNvCxnSpPr/>
          <p:nvPr/>
        </p:nvCxnSpPr>
        <p:spPr>
          <a:xfrm>
            <a:off x="6018212" y="40341"/>
            <a:ext cx="0" cy="685800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215898" y="1087201"/>
            <a:ext cx="4964114" cy="1200329"/>
          </a:xfrm>
          <a:prstGeom prst="rect">
            <a:avLst/>
          </a:prstGeom>
          <a:noFill/>
        </p:spPr>
        <p:txBody>
          <a:bodyPr wrap="square" rtlCol="0">
            <a:spAutoFit/>
          </a:bodyPr>
          <a:lstStyle/>
          <a:p>
            <a:r>
              <a:rPr lang="en-US" b="1" dirty="0"/>
              <a:t>Add column:</a:t>
            </a:r>
          </a:p>
          <a:p>
            <a:r>
              <a:rPr lang="en-US" b="1" dirty="0">
                <a:solidFill>
                  <a:srgbClr val="F3BE60"/>
                </a:solidFill>
                <a:latin typeface="Consolas" panose="020B0609020204030204" pitchFamily="49" charset="0"/>
              </a:rPr>
              <a:t>ALTER TABLE </a:t>
            </a:r>
            <a:r>
              <a:rPr lang="en-US" b="1" dirty="0" err="1">
                <a:latin typeface="Consolas" panose="020B0609020204030204" pitchFamily="49" charset="0"/>
              </a:rPr>
              <a:t>TableName</a:t>
            </a:r>
            <a:br>
              <a:rPr lang="en-US" b="1" dirty="0">
                <a:latin typeface="Consolas" panose="020B0609020204030204" pitchFamily="49" charset="0"/>
              </a:rPr>
            </a:br>
            <a:r>
              <a:rPr lang="en-US" b="1" dirty="0">
                <a:solidFill>
                  <a:srgbClr val="F3BE60"/>
                </a:solidFill>
                <a:latin typeface="Consolas" panose="020B0609020204030204" pitchFamily="49" charset="0"/>
              </a:rPr>
              <a:t>ADD</a:t>
            </a:r>
            <a:r>
              <a:rPr lang="en-US" b="1" dirty="0">
                <a:latin typeface="Consolas" panose="020B0609020204030204" pitchFamily="49" charset="0"/>
              </a:rPr>
              <a:t> </a:t>
            </a:r>
            <a:r>
              <a:rPr lang="en-US" b="1" dirty="0" err="1">
                <a:latin typeface="Consolas" panose="020B0609020204030204" pitchFamily="49" charset="0"/>
              </a:rPr>
              <a:t>ColumnName</a:t>
            </a:r>
            <a:r>
              <a:rPr lang="en-US" b="1" dirty="0">
                <a:latin typeface="Consolas" panose="020B0609020204030204" pitchFamily="49" charset="0"/>
              </a:rPr>
              <a:t> VARCHAR(50)</a:t>
            </a:r>
          </a:p>
        </p:txBody>
      </p:sp>
      <p:sp>
        <p:nvSpPr>
          <p:cNvPr id="15" name="Arrow: Bent 14"/>
          <p:cNvSpPr/>
          <p:nvPr/>
        </p:nvSpPr>
        <p:spPr>
          <a:xfrm rot="5400000">
            <a:off x="9719834" y="2787222"/>
            <a:ext cx="1352036" cy="1455519"/>
          </a:xfrm>
          <a:prstGeom prst="bentArrow">
            <a:avLst>
              <a:gd name="adj1" fmla="val 23684"/>
              <a:gd name="adj2" fmla="val 25000"/>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1" name="TextBox 10"/>
          <p:cNvSpPr txBox="1"/>
          <p:nvPr/>
        </p:nvSpPr>
        <p:spPr>
          <a:xfrm>
            <a:off x="215898" y="3147358"/>
            <a:ext cx="5192713" cy="1200329"/>
          </a:xfrm>
          <a:prstGeom prst="rect">
            <a:avLst/>
          </a:prstGeom>
          <a:noFill/>
        </p:spPr>
        <p:txBody>
          <a:bodyPr wrap="square" rtlCol="0">
            <a:spAutoFit/>
          </a:bodyPr>
          <a:lstStyle/>
          <a:p>
            <a:r>
              <a:rPr lang="en-US" b="1" dirty="0"/>
              <a:t>Delete column:</a:t>
            </a:r>
          </a:p>
          <a:p>
            <a:r>
              <a:rPr lang="en-US" b="1" dirty="0">
                <a:solidFill>
                  <a:srgbClr val="F3BE60"/>
                </a:solidFill>
                <a:latin typeface="Consolas" panose="020B0609020204030204" pitchFamily="49" charset="0"/>
              </a:rPr>
              <a:t>ALTER TABLE </a:t>
            </a:r>
            <a:r>
              <a:rPr lang="en-US" b="1" dirty="0" err="1">
                <a:latin typeface="Consolas" panose="020B0609020204030204" pitchFamily="49" charset="0"/>
              </a:rPr>
              <a:t>TableName</a:t>
            </a:r>
            <a:r>
              <a:rPr lang="en-US" b="1" dirty="0">
                <a:latin typeface="Consolas" panose="020B0609020204030204" pitchFamily="49" charset="0"/>
              </a:rPr>
              <a:t> </a:t>
            </a:r>
          </a:p>
          <a:p>
            <a:r>
              <a:rPr lang="en-US" b="1" dirty="0">
                <a:solidFill>
                  <a:srgbClr val="F3BE60"/>
                </a:solidFill>
                <a:latin typeface="Consolas" panose="020B0609020204030204" pitchFamily="49" charset="0"/>
              </a:rPr>
              <a:t>DROP COLUMN </a:t>
            </a:r>
            <a:r>
              <a:rPr lang="en-US" b="1" dirty="0" err="1">
                <a:latin typeface="Consolas" panose="020B0609020204030204" pitchFamily="49" charset="0"/>
              </a:rPr>
              <a:t>ColumnName</a:t>
            </a:r>
            <a:endParaRPr lang="en-US" b="1" dirty="0">
              <a:latin typeface="Consolas" panose="020B0609020204030204" pitchFamily="49" charset="0"/>
            </a:endParaRPr>
          </a:p>
        </p:txBody>
      </p:sp>
      <p:sp>
        <p:nvSpPr>
          <p:cNvPr id="12" name="TextBox 11"/>
          <p:cNvSpPr txBox="1"/>
          <p:nvPr/>
        </p:nvSpPr>
        <p:spPr>
          <a:xfrm>
            <a:off x="204786" y="4838184"/>
            <a:ext cx="5889626" cy="1200329"/>
          </a:xfrm>
          <a:prstGeom prst="rect">
            <a:avLst/>
          </a:prstGeom>
          <a:noFill/>
        </p:spPr>
        <p:txBody>
          <a:bodyPr wrap="square" rtlCol="0">
            <a:spAutoFit/>
          </a:bodyPr>
          <a:lstStyle/>
          <a:p>
            <a:r>
              <a:rPr lang="en-US" b="1" dirty="0"/>
              <a:t>Modify type of column:</a:t>
            </a:r>
          </a:p>
          <a:p>
            <a:r>
              <a:rPr lang="en-US" b="1" dirty="0">
                <a:solidFill>
                  <a:srgbClr val="F3BE60"/>
                </a:solidFill>
                <a:latin typeface="Consolas" panose="020B0609020204030204" pitchFamily="49" charset="0"/>
              </a:rPr>
              <a:t>ALTER TABLE </a:t>
            </a:r>
            <a:r>
              <a:rPr lang="en-US" b="1" dirty="0" err="1">
                <a:latin typeface="Consolas" panose="020B0609020204030204" pitchFamily="49" charset="0"/>
              </a:rPr>
              <a:t>TableName</a:t>
            </a:r>
            <a:br>
              <a:rPr lang="en-US" b="1" dirty="0">
                <a:latin typeface="Consolas" panose="020B0609020204030204" pitchFamily="49" charset="0"/>
              </a:rPr>
            </a:br>
            <a:r>
              <a:rPr lang="en-US" b="1" dirty="0">
                <a:solidFill>
                  <a:srgbClr val="F3BE60"/>
                </a:solidFill>
                <a:latin typeface="Consolas" panose="020B0609020204030204" pitchFamily="49" charset="0"/>
              </a:rPr>
              <a:t>ALTER COLUMN </a:t>
            </a:r>
            <a:r>
              <a:rPr lang="en-US" b="1" dirty="0" err="1">
                <a:latin typeface="Consolas" panose="020B0609020204030204" pitchFamily="49" charset="0"/>
              </a:rPr>
              <a:t>ColumnName</a:t>
            </a:r>
            <a:r>
              <a:rPr lang="en-US" b="1" dirty="0">
                <a:latin typeface="Consolas" panose="020B0609020204030204" pitchFamily="49" charset="0"/>
              </a:rPr>
              <a:t> datatype</a:t>
            </a:r>
          </a:p>
        </p:txBody>
      </p:sp>
      <p:pic>
        <p:nvPicPr>
          <p:cNvPr id="3" name="Picture 2"/>
          <p:cNvPicPr>
            <a:picLocks noChangeAspect="1"/>
          </p:cNvPicPr>
          <p:nvPr/>
        </p:nvPicPr>
        <p:blipFill>
          <a:blip r:embed="rId2"/>
          <a:stretch>
            <a:fillRect/>
          </a:stretch>
        </p:blipFill>
        <p:spPr>
          <a:xfrm>
            <a:off x="6320744" y="1524000"/>
            <a:ext cx="2974068" cy="2257425"/>
          </a:xfrm>
          <a:prstGeom prst="rect">
            <a:avLst/>
          </a:prstGeom>
        </p:spPr>
      </p:pic>
      <p:pic>
        <p:nvPicPr>
          <p:cNvPr id="7" name="Picture 6"/>
          <p:cNvPicPr>
            <a:picLocks noChangeAspect="1"/>
          </p:cNvPicPr>
          <p:nvPr/>
        </p:nvPicPr>
        <p:blipFill>
          <a:blip r:embed="rId3"/>
          <a:stretch>
            <a:fillRect/>
          </a:stretch>
        </p:blipFill>
        <p:spPr>
          <a:xfrm>
            <a:off x="8066087" y="4419600"/>
            <a:ext cx="3819525" cy="1362075"/>
          </a:xfrm>
          <a:prstGeom prst="rect">
            <a:avLst/>
          </a:prstGeom>
        </p:spPr>
      </p:pic>
      <p:sp>
        <p:nvSpPr>
          <p:cNvPr id="6" name="Rectangle 5"/>
          <p:cNvSpPr/>
          <p:nvPr/>
        </p:nvSpPr>
        <p:spPr>
          <a:xfrm>
            <a:off x="6518090" y="197278"/>
            <a:ext cx="2776722" cy="707886"/>
          </a:xfrm>
          <a:prstGeom prst="rect">
            <a:avLst/>
          </a:prstGeom>
        </p:spPr>
        <p:txBody>
          <a:bodyPr wrap="none">
            <a:spAutoFit/>
          </a:bodyPr>
          <a:lstStyle/>
          <a:p>
            <a:r>
              <a:rPr lang="en-US" sz="4000" b="1" dirty="0">
                <a:solidFill>
                  <a:srgbClr val="F3BE60"/>
                </a:solidFill>
                <a:ea typeface="+mj-ea"/>
                <a:cs typeface="+mj-cs"/>
              </a:rPr>
              <a:t>Using SSMS </a:t>
            </a:r>
            <a:endParaRPr lang="en-US" dirty="0"/>
          </a:p>
        </p:txBody>
      </p:sp>
    </p:spTree>
    <p:extLst>
      <p:ext uri="{BB962C8B-B14F-4D97-AF65-F5344CB8AC3E}">
        <p14:creationId xmlns:p14="http://schemas.microsoft.com/office/powerpoint/2010/main" val="3783662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childTnLst>
                                </p:cTn>
                              </p:par>
                              <p:par>
                                <p:cTn id="29" presetID="10" presetClass="entr" presetSubtype="0" fill="hold" nodeType="with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500"/>
                                        <p:tgtEl>
                                          <p:spTgt spid="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par>
                                <p:cTn id="37" presetID="10" presetClass="entr" presetSubtype="0" fill="hold" nodeType="with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fade">
                                      <p:cBhvr>
                                        <p:cTn id="3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 grpId="0"/>
      <p:bldP spid="15" grpId="0" animBg="1"/>
      <p:bldP spid="11" grpId="0"/>
      <p:bldP spid="12" grpId="0"/>
      <p:bldP spid="6"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33</a:t>
            </a:fld>
            <a:endParaRPr lang="en-US" dirty="0"/>
          </a:p>
        </p:txBody>
      </p:sp>
      <p:sp>
        <p:nvSpPr>
          <p:cNvPr id="5" name="Title 3"/>
          <p:cNvSpPr>
            <a:spLocks noGrp="1"/>
          </p:cNvSpPr>
          <p:nvPr>
            <p:ph type="title"/>
          </p:nvPr>
        </p:nvSpPr>
        <p:spPr>
          <a:xfrm>
            <a:off x="1293812" y="3429000"/>
            <a:ext cx="9448800" cy="1110780"/>
          </a:xfrm>
        </p:spPr>
        <p:txBody>
          <a:bodyPr>
            <a:noAutofit/>
          </a:bodyPr>
          <a:lstStyle/>
          <a:p>
            <a:pPr algn="ctr"/>
            <a:r>
              <a:rPr lang="en-US" sz="6000" dirty="0"/>
              <a:t>Altering table and adding primary keys</a:t>
            </a:r>
            <a:br>
              <a:rPr lang="en-US" sz="6000" dirty="0"/>
            </a:br>
            <a:endParaRPr lang="en-US" sz="6000" dirty="0"/>
          </a:p>
        </p:txBody>
      </p:sp>
    </p:spTree>
    <p:extLst>
      <p:ext uri="{BB962C8B-B14F-4D97-AF65-F5344CB8AC3E}">
        <p14:creationId xmlns:p14="http://schemas.microsoft.com/office/powerpoint/2010/main" val="1027332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34</a:t>
            </a:fld>
            <a:endParaRPr lang="en-US" dirty="0"/>
          </a:p>
        </p:txBody>
      </p:sp>
      <p:sp>
        <p:nvSpPr>
          <p:cNvPr id="4" name="Title 3"/>
          <p:cNvSpPr>
            <a:spLocks noGrp="1"/>
          </p:cNvSpPr>
          <p:nvPr>
            <p:ph type="title"/>
          </p:nvPr>
        </p:nvSpPr>
        <p:spPr>
          <a:xfrm>
            <a:off x="2132012" y="1143000"/>
            <a:ext cx="7315199" cy="1066800"/>
          </a:xfrm>
        </p:spPr>
        <p:txBody>
          <a:bodyPr>
            <a:noAutofit/>
          </a:bodyPr>
          <a:lstStyle/>
          <a:p>
            <a:pPr algn="ctr"/>
            <a:r>
              <a:rPr lang="en-US" dirty="0"/>
              <a:t>MySQL/SQL Server</a:t>
            </a:r>
            <a:br>
              <a:rPr lang="en-US" dirty="0"/>
            </a:br>
            <a:endParaRPr lang="en-US" dirty="0"/>
          </a:p>
        </p:txBody>
      </p:sp>
      <p:sp>
        <p:nvSpPr>
          <p:cNvPr id="14" name="TextBox 13"/>
          <p:cNvSpPr txBox="1"/>
          <p:nvPr/>
        </p:nvSpPr>
        <p:spPr>
          <a:xfrm>
            <a:off x="2513012" y="2667000"/>
            <a:ext cx="8153400" cy="2646878"/>
          </a:xfrm>
          <a:prstGeom prst="rect">
            <a:avLst/>
          </a:prstGeom>
          <a:noFill/>
        </p:spPr>
        <p:txBody>
          <a:bodyPr wrap="square" rtlCol="0">
            <a:spAutoFit/>
          </a:bodyPr>
          <a:lstStyle/>
          <a:p>
            <a:r>
              <a:rPr lang="en-US" dirty="0">
                <a:solidFill>
                  <a:srgbClr val="F3BE60"/>
                </a:solidFill>
              </a:rPr>
              <a:t>ALTER</a:t>
            </a:r>
            <a:r>
              <a:rPr lang="en-US" dirty="0"/>
              <a:t> </a:t>
            </a:r>
            <a:r>
              <a:rPr lang="en-US" dirty="0">
                <a:solidFill>
                  <a:srgbClr val="F3BE60"/>
                </a:solidFill>
              </a:rPr>
              <a:t>TABLE</a:t>
            </a:r>
            <a:r>
              <a:rPr lang="en-US" dirty="0"/>
              <a:t> </a:t>
            </a:r>
            <a:r>
              <a:rPr lang="en-US" dirty="0" err="1"/>
              <a:t>table_name</a:t>
            </a:r>
            <a:br>
              <a:rPr lang="en-US" dirty="0"/>
            </a:br>
            <a:r>
              <a:rPr lang="en-US" dirty="0">
                <a:solidFill>
                  <a:srgbClr val="F3BE60"/>
                </a:solidFill>
              </a:rPr>
              <a:t>ADD</a:t>
            </a:r>
            <a:r>
              <a:rPr lang="en-US" dirty="0"/>
              <a:t> </a:t>
            </a:r>
            <a:r>
              <a:rPr lang="en-US" dirty="0">
                <a:solidFill>
                  <a:srgbClr val="F3BE60"/>
                </a:solidFill>
              </a:rPr>
              <a:t>PRIMARY</a:t>
            </a:r>
            <a:r>
              <a:rPr lang="en-US" dirty="0"/>
              <a:t> </a:t>
            </a:r>
            <a:r>
              <a:rPr lang="en-US" dirty="0">
                <a:solidFill>
                  <a:srgbClr val="F3BE60"/>
                </a:solidFill>
              </a:rPr>
              <a:t>KEY</a:t>
            </a:r>
            <a:r>
              <a:rPr lang="en-US" dirty="0"/>
              <a:t> (column(s))</a:t>
            </a:r>
          </a:p>
          <a:p>
            <a:endParaRPr lang="en-US" dirty="0"/>
          </a:p>
          <a:p>
            <a:r>
              <a:rPr lang="en-US" dirty="0">
                <a:solidFill>
                  <a:srgbClr val="F3BE60"/>
                </a:solidFill>
              </a:rPr>
              <a:t>ALTER</a:t>
            </a:r>
            <a:r>
              <a:rPr lang="en-US" dirty="0"/>
              <a:t> </a:t>
            </a:r>
            <a:r>
              <a:rPr lang="en-US" dirty="0">
                <a:solidFill>
                  <a:srgbClr val="F3BE60"/>
                </a:solidFill>
              </a:rPr>
              <a:t>TABLE</a:t>
            </a:r>
            <a:r>
              <a:rPr lang="en-US" dirty="0"/>
              <a:t> </a:t>
            </a:r>
            <a:r>
              <a:rPr lang="en-US" dirty="0" err="1"/>
              <a:t>table_name</a:t>
            </a:r>
            <a:br>
              <a:rPr lang="en-US" dirty="0"/>
            </a:br>
            <a:r>
              <a:rPr lang="en-US" dirty="0">
                <a:solidFill>
                  <a:srgbClr val="F3BE60"/>
                </a:solidFill>
              </a:rPr>
              <a:t>ADD</a:t>
            </a:r>
            <a:r>
              <a:rPr lang="en-US" dirty="0"/>
              <a:t> </a:t>
            </a:r>
            <a:r>
              <a:rPr lang="en-US" dirty="0">
                <a:solidFill>
                  <a:srgbClr val="F3BE60"/>
                </a:solidFill>
              </a:rPr>
              <a:t>CONSTRAINT</a:t>
            </a:r>
            <a:r>
              <a:rPr lang="en-US" dirty="0"/>
              <a:t> </a:t>
            </a:r>
            <a:r>
              <a:rPr lang="en-US" dirty="0" err="1"/>
              <a:t>constrant_name</a:t>
            </a:r>
            <a:r>
              <a:rPr lang="en-US" dirty="0"/>
              <a:t> </a:t>
            </a:r>
            <a:r>
              <a:rPr lang="en-US" dirty="0">
                <a:solidFill>
                  <a:srgbClr val="F3BE60"/>
                </a:solidFill>
              </a:rPr>
              <a:t>PRIMARY</a:t>
            </a:r>
            <a:r>
              <a:rPr lang="en-US" dirty="0"/>
              <a:t> </a:t>
            </a:r>
            <a:r>
              <a:rPr lang="en-US" dirty="0">
                <a:solidFill>
                  <a:srgbClr val="F3BE60"/>
                </a:solidFill>
              </a:rPr>
              <a:t>KEY</a:t>
            </a:r>
            <a:r>
              <a:rPr lang="en-US" dirty="0"/>
              <a:t> (column(s))</a:t>
            </a:r>
          </a:p>
          <a:p>
            <a:br>
              <a:rPr lang="en-US" dirty="0"/>
            </a:br>
            <a:endParaRPr lang="en-US" sz="2200" b="1" dirty="0">
              <a:solidFill>
                <a:srgbClr val="F3BE60"/>
              </a:solidFill>
              <a:latin typeface="Consolas" panose="020B0609020204030204" pitchFamily="49" charset="0"/>
            </a:endParaRPr>
          </a:p>
        </p:txBody>
      </p:sp>
    </p:spTree>
    <p:extLst>
      <p:ext uri="{BB962C8B-B14F-4D97-AF65-F5344CB8AC3E}">
        <p14:creationId xmlns:p14="http://schemas.microsoft.com/office/powerpoint/2010/main" val="184576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35</a:t>
            </a:fld>
            <a:endParaRPr lang="en-US" dirty="0"/>
          </a:p>
        </p:txBody>
      </p:sp>
      <p:sp>
        <p:nvSpPr>
          <p:cNvPr id="4" name="Title 3"/>
          <p:cNvSpPr>
            <a:spLocks noGrp="1"/>
          </p:cNvSpPr>
          <p:nvPr>
            <p:ph type="title"/>
          </p:nvPr>
        </p:nvSpPr>
        <p:spPr>
          <a:xfrm>
            <a:off x="1522412" y="1715634"/>
            <a:ext cx="9577597" cy="1110780"/>
          </a:xfrm>
        </p:spPr>
        <p:txBody>
          <a:bodyPr/>
          <a:lstStyle/>
          <a:p>
            <a:pPr algn="ctr"/>
            <a:r>
              <a:rPr lang="en-US" dirty="0"/>
              <a:t>Adding check constraint on altering table </a:t>
            </a:r>
          </a:p>
        </p:txBody>
      </p:sp>
      <p:sp>
        <p:nvSpPr>
          <p:cNvPr id="5" name="Title 3"/>
          <p:cNvSpPr txBox="1">
            <a:spLocks/>
          </p:cNvSpPr>
          <p:nvPr/>
        </p:nvSpPr>
        <p:spPr>
          <a:xfrm>
            <a:off x="1674812" y="1164322"/>
            <a:ext cx="1981200" cy="1110780"/>
          </a:xfrm>
          <a:prstGeom prst="rect">
            <a:avLst/>
          </a:prstGeom>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endParaRPr lang="en-US" dirty="0"/>
          </a:p>
        </p:txBody>
      </p:sp>
      <p:sp>
        <p:nvSpPr>
          <p:cNvPr id="6" name="Title 3"/>
          <p:cNvSpPr txBox="1">
            <a:spLocks/>
          </p:cNvSpPr>
          <p:nvPr/>
        </p:nvSpPr>
        <p:spPr>
          <a:xfrm>
            <a:off x="6947012" y="1175220"/>
            <a:ext cx="2819400" cy="1110780"/>
          </a:xfrm>
          <a:prstGeom prst="rect">
            <a:avLst/>
          </a:prstGeom>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endParaRPr lang="en-US" dirty="0"/>
          </a:p>
        </p:txBody>
      </p:sp>
      <p:sp>
        <p:nvSpPr>
          <p:cNvPr id="8" name="Title 3"/>
          <p:cNvSpPr txBox="1">
            <a:spLocks/>
          </p:cNvSpPr>
          <p:nvPr/>
        </p:nvSpPr>
        <p:spPr>
          <a:xfrm>
            <a:off x="2551112" y="2790116"/>
            <a:ext cx="7315199" cy="1066800"/>
          </a:xfrm>
          <a:prstGeom prst="rect">
            <a:avLst/>
          </a:prstGeom>
        </p:spPr>
        <p:txBody>
          <a:bodyPr vert="horz" lIns="108000" tIns="36000" rIns="108000" bIns="36000" rtlCol="0" anchor="ctr" anchorCtr="0">
            <a:no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pPr algn="ctr"/>
            <a:r>
              <a:rPr lang="en-US" dirty="0"/>
              <a:t>MySQL/SQL Server</a:t>
            </a:r>
            <a:br>
              <a:rPr lang="en-US" dirty="0"/>
            </a:br>
            <a:endParaRPr lang="en-US" dirty="0"/>
          </a:p>
        </p:txBody>
      </p:sp>
      <p:sp>
        <p:nvSpPr>
          <p:cNvPr id="9" name="TextBox 8"/>
          <p:cNvSpPr txBox="1"/>
          <p:nvPr/>
        </p:nvSpPr>
        <p:spPr>
          <a:xfrm>
            <a:off x="1827212" y="3826436"/>
            <a:ext cx="9272797" cy="1908215"/>
          </a:xfrm>
          <a:prstGeom prst="rect">
            <a:avLst/>
          </a:prstGeom>
          <a:noFill/>
        </p:spPr>
        <p:txBody>
          <a:bodyPr wrap="square" rtlCol="0">
            <a:spAutoFit/>
          </a:bodyPr>
          <a:lstStyle/>
          <a:p>
            <a:r>
              <a:rPr lang="en-US" dirty="0">
                <a:solidFill>
                  <a:srgbClr val="F3BE60"/>
                </a:solidFill>
              </a:rPr>
              <a:t>ALTER</a:t>
            </a:r>
            <a:r>
              <a:rPr lang="en-US" dirty="0"/>
              <a:t> </a:t>
            </a:r>
            <a:r>
              <a:rPr lang="en-US" dirty="0">
                <a:solidFill>
                  <a:srgbClr val="F3BE60"/>
                </a:solidFill>
              </a:rPr>
              <a:t>TABLE</a:t>
            </a:r>
            <a:r>
              <a:rPr lang="en-US" dirty="0"/>
              <a:t> Persons</a:t>
            </a:r>
            <a:br>
              <a:rPr lang="en-US" dirty="0"/>
            </a:br>
            <a:r>
              <a:rPr lang="en-US" dirty="0">
                <a:solidFill>
                  <a:srgbClr val="F3BE60"/>
                </a:solidFill>
              </a:rPr>
              <a:t>ADD</a:t>
            </a:r>
            <a:r>
              <a:rPr lang="en-US" dirty="0"/>
              <a:t> </a:t>
            </a:r>
            <a:r>
              <a:rPr lang="en-US" dirty="0">
                <a:solidFill>
                  <a:srgbClr val="F3BE60"/>
                </a:solidFill>
              </a:rPr>
              <a:t>CHECK</a:t>
            </a:r>
            <a:r>
              <a:rPr lang="en-US" dirty="0"/>
              <a:t> (check condition)</a:t>
            </a:r>
          </a:p>
          <a:p>
            <a:endParaRPr lang="en-US" sz="2200" b="1" dirty="0">
              <a:solidFill>
                <a:srgbClr val="F3BE60"/>
              </a:solidFill>
              <a:latin typeface="Consolas" panose="020B0609020204030204" pitchFamily="49" charset="0"/>
            </a:endParaRPr>
          </a:p>
          <a:p>
            <a:r>
              <a:rPr lang="en-US" dirty="0">
                <a:solidFill>
                  <a:srgbClr val="F3BE60"/>
                </a:solidFill>
              </a:rPr>
              <a:t>ALTER</a:t>
            </a:r>
            <a:r>
              <a:rPr lang="en-US" dirty="0"/>
              <a:t> </a:t>
            </a:r>
            <a:r>
              <a:rPr lang="en-US" dirty="0">
                <a:solidFill>
                  <a:srgbClr val="F3BE60"/>
                </a:solidFill>
              </a:rPr>
              <a:t>TABLE</a:t>
            </a:r>
            <a:r>
              <a:rPr lang="en-US" dirty="0"/>
              <a:t> Persons</a:t>
            </a:r>
            <a:br>
              <a:rPr lang="en-US" sz="2000" dirty="0"/>
            </a:br>
            <a:r>
              <a:rPr lang="en-US" dirty="0">
                <a:solidFill>
                  <a:srgbClr val="F3BE60"/>
                </a:solidFill>
              </a:rPr>
              <a:t>ADD</a:t>
            </a:r>
            <a:r>
              <a:rPr lang="en-US" dirty="0"/>
              <a:t> </a:t>
            </a:r>
            <a:r>
              <a:rPr lang="en-US" dirty="0">
                <a:solidFill>
                  <a:srgbClr val="F3BE60"/>
                </a:solidFill>
              </a:rPr>
              <a:t>CONSTRAINT</a:t>
            </a:r>
            <a:r>
              <a:rPr lang="en-US" dirty="0"/>
              <a:t> </a:t>
            </a:r>
            <a:r>
              <a:rPr lang="en-US" dirty="0" err="1"/>
              <a:t>check_name</a:t>
            </a:r>
            <a:r>
              <a:rPr lang="en-US" dirty="0"/>
              <a:t> </a:t>
            </a:r>
            <a:r>
              <a:rPr lang="en-US" dirty="0">
                <a:solidFill>
                  <a:srgbClr val="F3BE60"/>
                </a:solidFill>
              </a:rPr>
              <a:t>CHECK</a:t>
            </a:r>
            <a:r>
              <a:rPr lang="en-US" dirty="0"/>
              <a:t> (check condition)</a:t>
            </a:r>
            <a:endParaRPr lang="en-US" sz="2200" b="1" dirty="0">
              <a:solidFill>
                <a:srgbClr val="F3BE60"/>
              </a:solidFill>
              <a:latin typeface="Consolas" panose="020B0609020204030204" pitchFamily="49" charset="0"/>
            </a:endParaRPr>
          </a:p>
        </p:txBody>
      </p:sp>
    </p:spTree>
    <p:extLst>
      <p:ext uri="{BB962C8B-B14F-4D97-AF65-F5344CB8AC3E}">
        <p14:creationId xmlns:p14="http://schemas.microsoft.com/office/powerpoint/2010/main" val="1315696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nodePh="1">
                                  <p:stCondLst>
                                    <p:cond delay="0"/>
                                  </p:stCondLst>
                                  <p:endCondLst>
                                    <p:cond evt="begin" delay="0">
                                      <p:tn val="5"/>
                                    </p:cond>
                                  </p:end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8" grpId="0"/>
      <p:bldP spid="9"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36</a:t>
            </a:fld>
            <a:endParaRPr lang="en-US" dirty="0"/>
          </a:p>
        </p:txBody>
      </p:sp>
      <p:sp>
        <p:nvSpPr>
          <p:cNvPr id="5" name="Title 3"/>
          <p:cNvSpPr txBox="1">
            <a:spLocks/>
          </p:cNvSpPr>
          <p:nvPr/>
        </p:nvSpPr>
        <p:spPr>
          <a:xfrm>
            <a:off x="1141412" y="1694853"/>
            <a:ext cx="9577597" cy="1110780"/>
          </a:xfrm>
          <a:prstGeom prst="rect">
            <a:avLst/>
          </a:prstGeom>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pPr algn="ctr"/>
            <a:r>
              <a:rPr lang="en-US" dirty="0"/>
              <a:t>Adding default value on alter table</a:t>
            </a:r>
          </a:p>
        </p:txBody>
      </p:sp>
      <p:sp>
        <p:nvSpPr>
          <p:cNvPr id="6" name="Title 3"/>
          <p:cNvSpPr>
            <a:spLocks noGrp="1"/>
          </p:cNvSpPr>
          <p:nvPr>
            <p:ph type="title"/>
          </p:nvPr>
        </p:nvSpPr>
        <p:spPr>
          <a:xfrm>
            <a:off x="1293812" y="2895600"/>
            <a:ext cx="1981200" cy="1110780"/>
          </a:xfrm>
        </p:spPr>
        <p:txBody>
          <a:bodyPr/>
          <a:lstStyle/>
          <a:p>
            <a:r>
              <a:rPr lang="en-US" dirty="0"/>
              <a:t>MySQL</a:t>
            </a:r>
          </a:p>
        </p:txBody>
      </p:sp>
      <p:sp>
        <p:nvSpPr>
          <p:cNvPr id="7" name="TextBox 6"/>
          <p:cNvSpPr txBox="1"/>
          <p:nvPr/>
        </p:nvSpPr>
        <p:spPr>
          <a:xfrm>
            <a:off x="379412" y="4523738"/>
            <a:ext cx="5334000" cy="1200329"/>
          </a:xfrm>
          <a:prstGeom prst="rect">
            <a:avLst/>
          </a:prstGeom>
          <a:noFill/>
        </p:spPr>
        <p:txBody>
          <a:bodyPr wrap="square" rtlCol="0">
            <a:spAutoFit/>
          </a:bodyPr>
          <a:lstStyle/>
          <a:p>
            <a:r>
              <a:rPr lang="en-US" dirty="0">
                <a:solidFill>
                  <a:srgbClr val="F3BE60"/>
                </a:solidFill>
              </a:rPr>
              <a:t>ALTER</a:t>
            </a:r>
            <a:r>
              <a:rPr lang="en-US" dirty="0"/>
              <a:t> </a:t>
            </a:r>
            <a:r>
              <a:rPr lang="en-US" dirty="0">
                <a:solidFill>
                  <a:srgbClr val="F3BE60"/>
                </a:solidFill>
              </a:rPr>
              <a:t>TABLE</a:t>
            </a:r>
            <a:r>
              <a:rPr lang="en-US" dirty="0"/>
              <a:t> </a:t>
            </a:r>
            <a:r>
              <a:rPr lang="en-US" dirty="0" err="1"/>
              <a:t>table_name</a:t>
            </a:r>
            <a:br>
              <a:rPr lang="en-US" dirty="0"/>
            </a:br>
            <a:r>
              <a:rPr lang="en-US" dirty="0">
                <a:solidFill>
                  <a:srgbClr val="F3BE60"/>
                </a:solidFill>
              </a:rPr>
              <a:t>ALTER</a:t>
            </a:r>
            <a:r>
              <a:rPr lang="en-US" dirty="0"/>
              <a:t> </a:t>
            </a:r>
            <a:r>
              <a:rPr lang="en-US" dirty="0" err="1"/>
              <a:t>column_name</a:t>
            </a:r>
            <a:r>
              <a:rPr lang="en-US" dirty="0"/>
              <a:t> </a:t>
            </a:r>
            <a:r>
              <a:rPr lang="en-US" dirty="0">
                <a:solidFill>
                  <a:srgbClr val="F3BE60"/>
                </a:solidFill>
              </a:rPr>
              <a:t>SET</a:t>
            </a:r>
            <a:r>
              <a:rPr lang="en-US" dirty="0"/>
              <a:t> </a:t>
            </a:r>
            <a:r>
              <a:rPr lang="en-US" dirty="0">
                <a:solidFill>
                  <a:srgbClr val="F3BE60"/>
                </a:solidFill>
              </a:rPr>
              <a:t>DEFAULT</a:t>
            </a:r>
            <a:r>
              <a:rPr lang="en-US" dirty="0"/>
              <a:t> </a:t>
            </a:r>
            <a:r>
              <a:rPr lang="en-US" dirty="0" err="1"/>
              <a:t>default_value</a:t>
            </a:r>
            <a:endParaRPr lang="en-US" sz="2200" b="1" dirty="0">
              <a:solidFill>
                <a:srgbClr val="F3BE60"/>
              </a:solidFill>
              <a:latin typeface="Consolas" panose="020B0609020204030204" pitchFamily="49" charset="0"/>
            </a:endParaRPr>
          </a:p>
        </p:txBody>
      </p:sp>
      <p:sp>
        <p:nvSpPr>
          <p:cNvPr id="8" name="Title 3"/>
          <p:cNvSpPr txBox="1">
            <a:spLocks/>
          </p:cNvSpPr>
          <p:nvPr/>
        </p:nvSpPr>
        <p:spPr>
          <a:xfrm>
            <a:off x="7466012" y="2895600"/>
            <a:ext cx="2819400" cy="1110780"/>
          </a:xfrm>
          <a:prstGeom prst="rect">
            <a:avLst/>
          </a:prstGeom>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r>
              <a:rPr lang="en-US" dirty="0"/>
              <a:t>SQL Server</a:t>
            </a:r>
          </a:p>
        </p:txBody>
      </p:sp>
      <p:sp>
        <p:nvSpPr>
          <p:cNvPr id="9" name="TextBox 8"/>
          <p:cNvSpPr txBox="1"/>
          <p:nvPr/>
        </p:nvSpPr>
        <p:spPr>
          <a:xfrm>
            <a:off x="6018212" y="4523738"/>
            <a:ext cx="6170613" cy="1200329"/>
          </a:xfrm>
          <a:prstGeom prst="rect">
            <a:avLst/>
          </a:prstGeom>
          <a:noFill/>
        </p:spPr>
        <p:txBody>
          <a:bodyPr wrap="square" rtlCol="0">
            <a:spAutoFit/>
          </a:bodyPr>
          <a:lstStyle/>
          <a:p>
            <a:r>
              <a:rPr lang="en-US" dirty="0">
                <a:solidFill>
                  <a:srgbClr val="F3BE60"/>
                </a:solidFill>
              </a:rPr>
              <a:t>ALTER</a:t>
            </a:r>
            <a:r>
              <a:rPr lang="en-US" dirty="0"/>
              <a:t> </a:t>
            </a:r>
            <a:r>
              <a:rPr lang="en-US" dirty="0">
                <a:solidFill>
                  <a:srgbClr val="F3BE60"/>
                </a:solidFill>
              </a:rPr>
              <a:t>TABLE</a:t>
            </a:r>
            <a:r>
              <a:rPr lang="en-US" dirty="0"/>
              <a:t> </a:t>
            </a:r>
            <a:r>
              <a:rPr lang="en-US" dirty="0" err="1"/>
              <a:t>TableName</a:t>
            </a:r>
            <a:br>
              <a:rPr lang="en-US" sz="2000" dirty="0"/>
            </a:br>
            <a:r>
              <a:rPr lang="en-US" dirty="0">
                <a:solidFill>
                  <a:srgbClr val="F3BE60"/>
                </a:solidFill>
              </a:rPr>
              <a:t>ALTER</a:t>
            </a:r>
            <a:r>
              <a:rPr lang="en-US" dirty="0"/>
              <a:t> </a:t>
            </a:r>
            <a:r>
              <a:rPr lang="en-US" dirty="0">
                <a:solidFill>
                  <a:srgbClr val="F3BE60"/>
                </a:solidFill>
              </a:rPr>
              <a:t>COLUMN</a:t>
            </a:r>
            <a:r>
              <a:rPr lang="en-US" dirty="0"/>
              <a:t> </a:t>
            </a:r>
            <a:r>
              <a:rPr lang="en-US" dirty="0" err="1"/>
              <a:t>ColumnName</a:t>
            </a:r>
            <a:r>
              <a:rPr lang="en-US" dirty="0"/>
              <a:t> </a:t>
            </a:r>
            <a:r>
              <a:rPr lang="en-US" dirty="0">
                <a:solidFill>
                  <a:srgbClr val="F3BE60"/>
                </a:solidFill>
              </a:rPr>
              <a:t>SET</a:t>
            </a:r>
            <a:r>
              <a:rPr lang="en-US" dirty="0"/>
              <a:t> </a:t>
            </a:r>
            <a:r>
              <a:rPr lang="en-US" dirty="0">
                <a:solidFill>
                  <a:srgbClr val="F3BE60"/>
                </a:solidFill>
              </a:rPr>
              <a:t>DEFAULT</a:t>
            </a:r>
            <a:r>
              <a:rPr lang="en-US" dirty="0"/>
              <a:t> </a:t>
            </a:r>
            <a:r>
              <a:rPr lang="en-US" dirty="0" err="1"/>
              <a:t>DefaultValue</a:t>
            </a:r>
            <a:endParaRPr lang="en-US" sz="2200" b="1" dirty="0">
              <a:solidFill>
                <a:srgbClr val="F3BE60"/>
              </a:solidFill>
              <a:latin typeface="Consolas" panose="020B0609020204030204" pitchFamily="49" charset="0"/>
            </a:endParaRPr>
          </a:p>
        </p:txBody>
      </p:sp>
    </p:spTree>
    <p:extLst>
      <p:ext uri="{BB962C8B-B14F-4D97-AF65-F5344CB8AC3E}">
        <p14:creationId xmlns:p14="http://schemas.microsoft.com/office/powerpoint/2010/main" val="773487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37</a:t>
            </a:fld>
            <a:endParaRPr lang="en-US" dirty="0"/>
          </a:p>
        </p:txBody>
      </p:sp>
      <p:sp>
        <p:nvSpPr>
          <p:cNvPr id="4" name="Title 3"/>
          <p:cNvSpPr>
            <a:spLocks noGrp="1"/>
          </p:cNvSpPr>
          <p:nvPr>
            <p:ph type="title"/>
          </p:nvPr>
        </p:nvSpPr>
        <p:spPr>
          <a:xfrm>
            <a:off x="1446212" y="1752600"/>
            <a:ext cx="9577597" cy="1110780"/>
          </a:xfrm>
        </p:spPr>
        <p:txBody>
          <a:bodyPr/>
          <a:lstStyle/>
          <a:p>
            <a:pPr algn="ctr"/>
            <a:r>
              <a:rPr lang="en-US" dirty="0"/>
              <a:t>Adding unique field on alter table</a:t>
            </a:r>
          </a:p>
        </p:txBody>
      </p:sp>
      <p:sp>
        <p:nvSpPr>
          <p:cNvPr id="9" name="Title 3"/>
          <p:cNvSpPr txBox="1">
            <a:spLocks/>
          </p:cNvSpPr>
          <p:nvPr/>
        </p:nvSpPr>
        <p:spPr>
          <a:xfrm>
            <a:off x="2551112" y="2790116"/>
            <a:ext cx="7315199" cy="1066800"/>
          </a:xfrm>
          <a:prstGeom prst="rect">
            <a:avLst/>
          </a:prstGeom>
        </p:spPr>
        <p:txBody>
          <a:bodyPr vert="horz" lIns="108000" tIns="36000" rIns="108000" bIns="36000" rtlCol="0" anchor="ctr" anchorCtr="0">
            <a:no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pPr algn="ctr"/>
            <a:r>
              <a:rPr lang="en-US" dirty="0"/>
              <a:t>MySQL/SQL Server</a:t>
            </a:r>
            <a:br>
              <a:rPr lang="en-US" dirty="0"/>
            </a:br>
            <a:endParaRPr lang="en-US" dirty="0"/>
          </a:p>
        </p:txBody>
      </p:sp>
      <p:sp>
        <p:nvSpPr>
          <p:cNvPr id="10" name="TextBox 9"/>
          <p:cNvSpPr txBox="1"/>
          <p:nvPr/>
        </p:nvSpPr>
        <p:spPr>
          <a:xfrm>
            <a:off x="1827212" y="3826436"/>
            <a:ext cx="9272797" cy="1908215"/>
          </a:xfrm>
          <a:prstGeom prst="rect">
            <a:avLst/>
          </a:prstGeom>
          <a:noFill/>
        </p:spPr>
        <p:txBody>
          <a:bodyPr wrap="square" rtlCol="0">
            <a:spAutoFit/>
          </a:bodyPr>
          <a:lstStyle/>
          <a:p>
            <a:r>
              <a:rPr lang="en-US" dirty="0">
                <a:solidFill>
                  <a:srgbClr val="F3BE60"/>
                </a:solidFill>
              </a:rPr>
              <a:t>ALTER</a:t>
            </a:r>
            <a:r>
              <a:rPr lang="en-US" dirty="0"/>
              <a:t> </a:t>
            </a:r>
            <a:r>
              <a:rPr lang="en-US" dirty="0">
                <a:solidFill>
                  <a:srgbClr val="F3BE60"/>
                </a:solidFill>
              </a:rPr>
              <a:t>TABLE</a:t>
            </a:r>
            <a:r>
              <a:rPr lang="en-US" dirty="0"/>
              <a:t> </a:t>
            </a:r>
            <a:r>
              <a:rPr lang="en-US" dirty="0" err="1"/>
              <a:t>TableName</a:t>
            </a:r>
            <a:br>
              <a:rPr lang="en-US" dirty="0"/>
            </a:br>
            <a:r>
              <a:rPr lang="en-US" dirty="0">
                <a:solidFill>
                  <a:srgbClr val="F3BE60"/>
                </a:solidFill>
              </a:rPr>
              <a:t>ADD</a:t>
            </a:r>
            <a:r>
              <a:rPr lang="en-US" dirty="0"/>
              <a:t> </a:t>
            </a:r>
            <a:r>
              <a:rPr lang="en-US" dirty="0">
                <a:solidFill>
                  <a:srgbClr val="F3BE60"/>
                </a:solidFill>
              </a:rPr>
              <a:t>UNIQUE</a:t>
            </a:r>
            <a:r>
              <a:rPr lang="en-US" dirty="0"/>
              <a:t> (column(s))</a:t>
            </a:r>
          </a:p>
          <a:p>
            <a:endParaRPr lang="en-US" sz="2200" b="1" dirty="0">
              <a:solidFill>
                <a:srgbClr val="F3BE60"/>
              </a:solidFill>
              <a:latin typeface="Consolas" panose="020B0609020204030204" pitchFamily="49" charset="0"/>
            </a:endParaRPr>
          </a:p>
          <a:p>
            <a:r>
              <a:rPr lang="en-US" dirty="0">
                <a:solidFill>
                  <a:srgbClr val="F3BE60"/>
                </a:solidFill>
              </a:rPr>
              <a:t>ALTER</a:t>
            </a:r>
            <a:r>
              <a:rPr lang="en-US" dirty="0"/>
              <a:t> </a:t>
            </a:r>
            <a:r>
              <a:rPr lang="en-US" dirty="0">
                <a:solidFill>
                  <a:srgbClr val="F3BE60"/>
                </a:solidFill>
              </a:rPr>
              <a:t>TABLE</a:t>
            </a:r>
            <a:r>
              <a:rPr lang="en-US" dirty="0"/>
              <a:t> </a:t>
            </a:r>
            <a:r>
              <a:rPr lang="en-US" dirty="0" err="1"/>
              <a:t>TableName</a:t>
            </a:r>
            <a:br>
              <a:rPr lang="en-US" dirty="0"/>
            </a:br>
            <a:r>
              <a:rPr lang="en-US" dirty="0">
                <a:solidFill>
                  <a:srgbClr val="F3BE60"/>
                </a:solidFill>
              </a:rPr>
              <a:t>ADD</a:t>
            </a:r>
            <a:r>
              <a:rPr lang="en-US" dirty="0"/>
              <a:t> </a:t>
            </a:r>
            <a:r>
              <a:rPr lang="en-US" dirty="0">
                <a:solidFill>
                  <a:srgbClr val="F3BE60"/>
                </a:solidFill>
              </a:rPr>
              <a:t>CONSTRAINT</a:t>
            </a:r>
            <a:r>
              <a:rPr lang="en-US" dirty="0"/>
              <a:t> </a:t>
            </a:r>
            <a:r>
              <a:rPr lang="en-US" dirty="0" err="1"/>
              <a:t>unique_constraint_name</a:t>
            </a:r>
            <a:r>
              <a:rPr lang="en-US" dirty="0"/>
              <a:t> </a:t>
            </a:r>
            <a:r>
              <a:rPr lang="en-US" dirty="0">
                <a:solidFill>
                  <a:srgbClr val="F3BE60"/>
                </a:solidFill>
              </a:rPr>
              <a:t>UNIQUE</a:t>
            </a:r>
            <a:r>
              <a:rPr lang="en-US" dirty="0"/>
              <a:t> (column(s))</a:t>
            </a:r>
            <a:endParaRPr lang="en-US" sz="2200" b="1" dirty="0">
              <a:solidFill>
                <a:srgbClr val="F3BE60"/>
              </a:solidFill>
              <a:latin typeface="Consolas" panose="020B0609020204030204" pitchFamily="49" charset="0"/>
            </a:endParaRPr>
          </a:p>
        </p:txBody>
      </p:sp>
    </p:spTree>
    <p:extLst>
      <p:ext uri="{BB962C8B-B14F-4D97-AF65-F5344CB8AC3E}">
        <p14:creationId xmlns:p14="http://schemas.microsoft.com/office/powerpoint/2010/main" val="3273142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39788" y="105612"/>
            <a:ext cx="13028613" cy="8662642"/>
          </a:xfrm>
        </p:spPr>
      </p:pic>
      <p:sp>
        <p:nvSpPr>
          <p:cNvPr id="2" name="Slide Number Placeholder 1"/>
          <p:cNvSpPr>
            <a:spLocks noGrp="1"/>
          </p:cNvSpPr>
          <p:nvPr>
            <p:ph type="sldNum" sz="quarter" idx="4"/>
          </p:nvPr>
        </p:nvSpPr>
        <p:spPr/>
        <p:txBody>
          <a:bodyPr/>
          <a:lstStyle/>
          <a:p>
            <a:fld id="{C014DD1E-5D91-48A3-AD6D-45FBA980D106}" type="slidenum">
              <a:rPr lang="en-US" smtClean="0"/>
              <a:pPr/>
              <a:t>38</a:t>
            </a:fld>
            <a:endParaRPr lang="en-US" dirty="0"/>
          </a:p>
        </p:txBody>
      </p:sp>
      <p:sp>
        <p:nvSpPr>
          <p:cNvPr id="6" name="Title 3"/>
          <p:cNvSpPr txBox="1">
            <a:spLocks/>
          </p:cNvSpPr>
          <p:nvPr/>
        </p:nvSpPr>
        <p:spPr>
          <a:xfrm>
            <a:off x="-195179" y="1981200"/>
            <a:ext cx="12188825" cy="1433701"/>
          </a:xfrm>
          <a:prstGeom prst="rect">
            <a:avLst/>
          </a:prstGeom>
          <a:solidFill>
            <a:schemeClr val="tx1">
              <a:alpha val="90000"/>
            </a:schemeClr>
          </a:solidFill>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pPr algn="ctr"/>
            <a:r>
              <a:rPr lang="en-US" sz="6600" dirty="0">
                <a:solidFill>
                  <a:srgbClr val="2169C6"/>
                </a:solidFill>
              </a:rPr>
              <a:t>Inserting and Selecting Data</a:t>
            </a:r>
          </a:p>
        </p:txBody>
      </p:sp>
    </p:spTree>
    <p:extLst>
      <p:ext uri="{BB962C8B-B14F-4D97-AF65-F5344CB8AC3E}">
        <p14:creationId xmlns:p14="http://schemas.microsoft.com/office/powerpoint/2010/main" val="6169060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39</a:t>
            </a:fld>
            <a:endParaRPr lang="en-US" dirty="0"/>
          </a:p>
        </p:txBody>
      </p:sp>
      <p:sp>
        <p:nvSpPr>
          <p:cNvPr id="4" name="Title 3"/>
          <p:cNvSpPr>
            <a:spLocks noGrp="1"/>
          </p:cNvSpPr>
          <p:nvPr>
            <p:ph type="title"/>
          </p:nvPr>
        </p:nvSpPr>
        <p:spPr>
          <a:xfrm>
            <a:off x="684212" y="-7284"/>
            <a:ext cx="9577597" cy="1110780"/>
          </a:xfrm>
        </p:spPr>
        <p:txBody>
          <a:bodyPr/>
          <a:lstStyle/>
          <a:p>
            <a:r>
              <a:rPr lang="en-US" dirty="0"/>
              <a:t>Using </a:t>
            </a:r>
            <a:r>
              <a:rPr lang="en-US" dirty="0" err="1"/>
              <a:t>HeidiSQL</a:t>
            </a:r>
            <a:r>
              <a:rPr lang="en-US" dirty="0"/>
              <a:t> </a:t>
            </a:r>
          </a:p>
        </p:txBody>
      </p:sp>
      <p:sp>
        <p:nvSpPr>
          <p:cNvPr id="15" name="Arrow: Bent 14"/>
          <p:cNvSpPr/>
          <p:nvPr/>
        </p:nvSpPr>
        <p:spPr>
          <a:xfrm rot="5400000">
            <a:off x="10163863" y="2336102"/>
            <a:ext cx="2109997" cy="723900"/>
          </a:xfrm>
          <a:prstGeom prst="bentArrow">
            <a:avLst>
              <a:gd name="adj1" fmla="val 23684"/>
              <a:gd name="adj2" fmla="val 25000"/>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pic>
        <p:nvPicPr>
          <p:cNvPr id="7" name="Picture 6"/>
          <p:cNvPicPr>
            <a:picLocks noChangeAspect="1"/>
          </p:cNvPicPr>
          <p:nvPr/>
        </p:nvPicPr>
        <p:blipFill>
          <a:blip r:embed="rId2"/>
          <a:stretch>
            <a:fillRect/>
          </a:stretch>
        </p:blipFill>
        <p:spPr>
          <a:xfrm>
            <a:off x="379412" y="1401938"/>
            <a:ext cx="10261819" cy="1569862"/>
          </a:xfrm>
          <a:prstGeom prst="rect">
            <a:avLst/>
          </a:prstGeom>
        </p:spPr>
      </p:pic>
      <p:sp>
        <p:nvSpPr>
          <p:cNvPr id="9" name="TextBox 8"/>
          <p:cNvSpPr txBox="1"/>
          <p:nvPr/>
        </p:nvSpPr>
        <p:spPr>
          <a:xfrm>
            <a:off x="8836025" y="3875447"/>
            <a:ext cx="3352800" cy="954107"/>
          </a:xfrm>
          <a:prstGeom prst="rect">
            <a:avLst/>
          </a:prstGeom>
          <a:noFill/>
        </p:spPr>
        <p:txBody>
          <a:bodyPr wrap="square" rtlCol="0">
            <a:spAutoFit/>
          </a:bodyPr>
          <a:lstStyle/>
          <a:p>
            <a:pPr algn="ctr"/>
            <a:r>
              <a:rPr lang="en-US" sz="2800" dirty="0"/>
              <a:t>Click the plus and enter data</a:t>
            </a:r>
          </a:p>
        </p:txBody>
      </p:sp>
      <p:pic>
        <p:nvPicPr>
          <p:cNvPr id="10" name="Picture 9"/>
          <p:cNvPicPr>
            <a:picLocks noChangeAspect="1"/>
          </p:cNvPicPr>
          <p:nvPr/>
        </p:nvPicPr>
        <p:blipFill>
          <a:blip r:embed="rId3"/>
          <a:stretch>
            <a:fillRect/>
          </a:stretch>
        </p:blipFill>
        <p:spPr>
          <a:xfrm>
            <a:off x="1825844" y="4648200"/>
            <a:ext cx="6859368" cy="1582931"/>
          </a:xfrm>
          <a:prstGeom prst="rect">
            <a:avLst/>
          </a:prstGeom>
        </p:spPr>
      </p:pic>
      <p:sp>
        <p:nvSpPr>
          <p:cNvPr id="13" name="Arrow: Bent 12"/>
          <p:cNvSpPr/>
          <p:nvPr/>
        </p:nvSpPr>
        <p:spPr>
          <a:xfrm flipH="1" flipV="1">
            <a:off x="9066212" y="4880365"/>
            <a:ext cx="1562100" cy="987035"/>
          </a:xfrm>
          <a:prstGeom prst="bentArrow">
            <a:avLst>
              <a:gd name="adj1" fmla="val 25000"/>
              <a:gd name="adj2" fmla="val 24479"/>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1"/>
              </a:solidFill>
            </a:endParaRPr>
          </a:p>
        </p:txBody>
      </p:sp>
    </p:spTree>
    <p:extLst>
      <p:ext uri="{BB962C8B-B14F-4D97-AF65-F5344CB8AC3E}">
        <p14:creationId xmlns:p14="http://schemas.microsoft.com/office/powerpoint/2010/main" val="2919416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par>
                                <p:cTn id="22" presetID="10" presetClass="entr" presetSubtype="0" fill="hold"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5" grpId="0" animBg="1"/>
      <p:bldP spid="9" grpId="0"/>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4</a:t>
            </a:fld>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122438624"/>
              </p:ext>
            </p:extLst>
          </p:nvPr>
        </p:nvGraphicFramePr>
        <p:xfrm>
          <a:off x="1370012" y="913000"/>
          <a:ext cx="9067800" cy="5486400"/>
        </p:xfrm>
        <a:graphic>
          <a:graphicData uri="http://schemas.openxmlformats.org/drawingml/2006/table">
            <a:tbl>
              <a:tblPr firstRow="1" bandRow="1">
                <a:tableStyleId>{7DF18680-E054-41AD-8BC1-D1AEF772440D}</a:tableStyleId>
              </a:tblPr>
              <a:tblGrid>
                <a:gridCol w="2741389">
                  <a:extLst>
                    <a:ext uri="{9D8B030D-6E8A-4147-A177-3AD203B41FA5}">
                      <a16:colId xmlns:a16="http://schemas.microsoft.com/office/drawing/2014/main" val="827560137"/>
                    </a:ext>
                  </a:extLst>
                </a:gridCol>
                <a:gridCol w="4249717">
                  <a:extLst>
                    <a:ext uri="{9D8B030D-6E8A-4147-A177-3AD203B41FA5}">
                      <a16:colId xmlns:a16="http://schemas.microsoft.com/office/drawing/2014/main" val="1378331011"/>
                    </a:ext>
                  </a:extLst>
                </a:gridCol>
                <a:gridCol w="2076694">
                  <a:extLst>
                    <a:ext uri="{9D8B030D-6E8A-4147-A177-3AD203B41FA5}">
                      <a16:colId xmlns:a16="http://schemas.microsoft.com/office/drawing/2014/main" val="103900562"/>
                    </a:ext>
                  </a:extLst>
                </a:gridCol>
              </a:tblGrid>
              <a:tr h="370840">
                <a:tc>
                  <a:txBody>
                    <a:bodyPr/>
                    <a:lstStyle/>
                    <a:p>
                      <a:r>
                        <a:rPr lang="en-US" dirty="0"/>
                        <a:t>Data type</a:t>
                      </a:r>
                    </a:p>
                  </a:txBody>
                  <a:tcPr/>
                </a:tc>
                <a:tc>
                  <a:txBody>
                    <a:bodyPr/>
                    <a:lstStyle/>
                    <a:p>
                      <a:r>
                        <a:rPr lang="en-US" dirty="0"/>
                        <a:t>SQL</a:t>
                      </a:r>
                      <a:r>
                        <a:rPr lang="en-US" baseline="0" dirty="0"/>
                        <a:t> Server</a:t>
                      </a:r>
                      <a:endParaRPr lang="en-US" dirty="0"/>
                    </a:p>
                  </a:txBody>
                  <a:tcPr/>
                </a:tc>
                <a:tc>
                  <a:txBody>
                    <a:bodyPr/>
                    <a:lstStyle/>
                    <a:p>
                      <a:r>
                        <a:rPr lang="en-US" dirty="0"/>
                        <a:t>MySQL</a:t>
                      </a:r>
                    </a:p>
                  </a:txBody>
                  <a:tcPr/>
                </a:tc>
                <a:extLst>
                  <a:ext uri="{0D108BD9-81ED-4DB2-BD59-A6C34878D82A}">
                    <a16:rowId xmlns:a16="http://schemas.microsoft.com/office/drawing/2014/main" val="479617379"/>
                  </a:ext>
                </a:extLst>
              </a:tr>
              <a:tr h="370840">
                <a:tc>
                  <a:txBody>
                    <a:bodyPr/>
                    <a:lstStyle/>
                    <a:p>
                      <a:r>
                        <a:rPr lang="en-US" dirty="0"/>
                        <a:t>Boolean</a:t>
                      </a:r>
                    </a:p>
                  </a:txBody>
                  <a:tcPr/>
                </a:tc>
                <a:tc>
                  <a:txBody>
                    <a:bodyPr/>
                    <a:lstStyle/>
                    <a:p>
                      <a:r>
                        <a:rPr lang="en-US" sz="2400" kern="1200" dirty="0">
                          <a:effectLst/>
                        </a:rPr>
                        <a:t>BIT</a:t>
                      </a:r>
                      <a:endParaRPr lang="en-US" dirty="0"/>
                    </a:p>
                  </a:txBody>
                  <a:tcPr/>
                </a:tc>
                <a:tc>
                  <a:txBody>
                    <a:bodyPr/>
                    <a:lstStyle/>
                    <a:p>
                      <a:r>
                        <a:rPr lang="en-US" sz="2400" kern="1200" dirty="0">
                          <a:effectLst/>
                        </a:rPr>
                        <a:t>TINYINT</a:t>
                      </a:r>
                      <a:endParaRPr lang="en-US" dirty="0"/>
                    </a:p>
                  </a:txBody>
                  <a:tcPr/>
                </a:tc>
                <a:extLst>
                  <a:ext uri="{0D108BD9-81ED-4DB2-BD59-A6C34878D82A}">
                    <a16:rowId xmlns:a16="http://schemas.microsoft.com/office/drawing/2014/main" val="2738638321"/>
                  </a:ext>
                </a:extLst>
              </a:tr>
              <a:tr h="370840">
                <a:tc>
                  <a:txBody>
                    <a:bodyPr/>
                    <a:lstStyle/>
                    <a:p>
                      <a:r>
                        <a:rPr lang="en-US" dirty="0"/>
                        <a:t>Integer</a:t>
                      </a:r>
                    </a:p>
                  </a:txBody>
                  <a:tcPr/>
                </a:tc>
                <a:tc>
                  <a:txBody>
                    <a:bodyPr/>
                    <a:lstStyle/>
                    <a:p>
                      <a:r>
                        <a:rPr lang="en-US" sz="2400" kern="1200" dirty="0">
                          <a:effectLst/>
                        </a:rPr>
                        <a:t>INT</a:t>
                      </a:r>
                      <a:endParaRPr lang="en-US" dirty="0"/>
                    </a:p>
                  </a:txBody>
                  <a:tcPr/>
                </a:tc>
                <a:tc>
                  <a:txBody>
                    <a:bodyPr/>
                    <a:lstStyle/>
                    <a:p>
                      <a:r>
                        <a:rPr lang="en-US" sz="2400" kern="1200" dirty="0">
                          <a:effectLst/>
                        </a:rPr>
                        <a:t>INT</a:t>
                      </a:r>
                      <a:endParaRPr lang="en-US" dirty="0"/>
                    </a:p>
                  </a:txBody>
                  <a:tcPr/>
                </a:tc>
                <a:extLst>
                  <a:ext uri="{0D108BD9-81ED-4DB2-BD59-A6C34878D82A}">
                    <a16:rowId xmlns:a16="http://schemas.microsoft.com/office/drawing/2014/main" val="146152217"/>
                  </a:ext>
                </a:extLst>
              </a:tr>
              <a:tr h="370840">
                <a:tc>
                  <a:txBody>
                    <a:bodyPr/>
                    <a:lstStyle/>
                    <a:p>
                      <a:r>
                        <a:rPr lang="en-US" dirty="0"/>
                        <a:t>Floating</a:t>
                      </a:r>
                      <a:r>
                        <a:rPr lang="en-US" baseline="0" dirty="0"/>
                        <a:t>-point </a:t>
                      </a:r>
                      <a:endParaRPr lang="en-US" dirty="0"/>
                    </a:p>
                  </a:txBody>
                  <a:tcPr/>
                </a:tc>
                <a:tc>
                  <a:txBody>
                    <a:bodyPr/>
                    <a:lstStyle/>
                    <a:p>
                      <a:r>
                        <a:rPr lang="en-US" dirty="0"/>
                        <a:t>FLOAT</a:t>
                      </a:r>
                    </a:p>
                  </a:txBody>
                  <a:tcPr/>
                </a:tc>
                <a:tc>
                  <a:txBody>
                    <a:bodyPr/>
                    <a:lstStyle/>
                    <a:p>
                      <a:r>
                        <a:rPr lang="en-US" dirty="0"/>
                        <a:t>FLOAT,</a:t>
                      </a:r>
                      <a:r>
                        <a:rPr lang="en-US" baseline="0" dirty="0"/>
                        <a:t> Double</a:t>
                      </a:r>
                      <a:endParaRPr lang="en-US" dirty="0"/>
                    </a:p>
                  </a:txBody>
                  <a:tcPr/>
                </a:tc>
                <a:extLst>
                  <a:ext uri="{0D108BD9-81ED-4DB2-BD59-A6C34878D82A}">
                    <a16:rowId xmlns:a16="http://schemas.microsoft.com/office/drawing/2014/main" val="2716282832"/>
                  </a:ext>
                </a:extLst>
              </a:tr>
              <a:tr h="601662">
                <a:tc>
                  <a:txBody>
                    <a:bodyPr/>
                    <a:lstStyle/>
                    <a:p>
                      <a:r>
                        <a:rPr lang="en-US" dirty="0"/>
                        <a:t>String(fixed)</a:t>
                      </a:r>
                    </a:p>
                  </a:txBody>
                  <a:tcPr/>
                </a:tc>
                <a:tc>
                  <a:txBody>
                    <a:bodyPr/>
                    <a:lstStyle/>
                    <a:p>
                      <a:r>
                        <a:rPr lang="en-US" sz="2400" kern="1200" dirty="0">
                          <a:effectLst/>
                        </a:rPr>
                        <a:t>CHAR(n)</a:t>
                      </a:r>
                    </a:p>
                    <a:p>
                      <a:r>
                        <a:rPr lang="en-US" sz="2400" kern="1200" dirty="0">
                          <a:effectLst/>
                        </a:rPr>
                        <a:t>NCHAR(n)</a:t>
                      </a:r>
                      <a:endParaRPr lang="en-US" dirty="0"/>
                    </a:p>
                  </a:txBody>
                  <a:tcPr/>
                </a:tc>
                <a:tc>
                  <a:txBody>
                    <a:bodyPr/>
                    <a:lstStyle/>
                    <a:p>
                      <a:r>
                        <a:rPr lang="en-US" sz="2400" kern="1200" dirty="0">
                          <a:effectLst/>
                        </a:rPr>
                        <a:t>CHAR(n)</a:t>
                      </a:r>
                      <a:endParaRPr lang="en-US" dirty="0"/>
                    </a:p>
                  </a:txBody>
                  <a:tcPr/>
                </a:tc>
                <a:extLst>
                  <a:ext uri="{0D108BD9-81ED-4DB2-BD59-A6C34878D82A}">
                    <a16:rowId xmlns:a16="http://schemas.microsoft.com/office/drawing/2014/main" val="3139848918"/>
                  </a:ext>
                </a:extLst>
              </a:tr>
              <a:tr h="370840">
                <a:tc>
                  <a:txBody>
                    <a:bodyPr/>
                    <a:lstStyle/>
                    <a:p>
                      <a:r>
                        <a:rPr lang="en-US" dirty="0"/>
                        <a:t>String</a:t>
                      </a:r>
                      <a:r>
                        <a:rPr lang="en-US" baseline="0" dirty="0"/>
                        <a:t> (variable)</a:t>
                      </a:r>
                      <a:endParaRPr lang="en-US" dirty="0"/>
                    </a:p>
                  </a:txBody>
                  <a:tcPr/>
                </a:tc>
                <a:tc>
                  <a:txBody>
                    <a:bodyPr/>
                    <a:lstStyle/>
                    <a:p>
                      <a:r>
                        <a:rPr lang="en-US" sz="2400" kern="1200" dirty="0">
                          <a:effectLst/>
                        </a:rPr>
                        <a:t>VARCHAR(n)</a:t>
                      </a:r>
                    </a:p>
                    <a:p>
                      <a:r>
                        <a:rPr lang="en-US" sz="2400" kern="1200" dirty="0">
                          <a:effectLst/>
                        </a:rPr>
                        <a:t>NVARCHAR(n)</a:t>
                      </a:r>
                      <a:endParaRPr lang="en-US" dirty="0"/>
                    </a:p>
                  </a:txBody>
                  <a:tcPr/>
                </a:tc>
                <a:tc>
                  <a:txBody>
                    <a:bodyPr/>
                    <a:lstStyle/>
                    <a:p>
                      <a:r>
                        <a:rPr lang="en-US" sz="2400" kern="1200" dirty="0">
                          <a:effectLst/>
                        </a:rPr>
                        <a:t>VARCHAR(n)</a:t>
                      </a:r>
                      <a:endParaRPr lang="en-US" dirty="0"/>
                    </a:p>
                  </a:txBody>
                  <a:tcPr/>
                </a:tc>
                <a:extLst>
                  <a:ext uri="{0D108BD9-81ED-4DB2-BD59-A6C34878D82A}">
                    <a16:rowId xmlns:a16="http://schemas.microsoft.com/office/drawing/2014/main" val="1784411060"/>
                  </a:ext>
                </a:extLst>
              </a:tr>
              <a:tr h="741680">
                <a:tc>
                  <a:txBody>
                    <a:bodyPr/>
                    <a:lstStyle/>
                    <a:p>
                      <a:r>
                        <a:rPr lang="en-US" dirty="0"/>
                        <a:t>Binary</a:t>
                      </a:r>
                      <a:r>
                        <a:rPr lang="en-US" baseline="0" dirty="0"/>
                        <a:t> Object</a:t>
                      </a:r>
                      <a:endParaRPr lang="en-US" dirty="0"/>
                    </a:p>
                  </a:txBody>
                  <a:tcPr/>
                </a:tc>
                <a:tc>
                  <a:txBody>
                    <a:bodyPr/>
                    <a:lstStyle/>
                    <a:p>
                      <a:r>
                        <a:rPr lang="en-US" sz="2400" kern="1200" dirty="0">
                          <a:effectLst/>
                        </a:rPr>
                        <a:t>BINARY(n) (fixed up to 8K)</a:t>
                      </a:r>
                      <a:br>
                        <a:rPr lang="en-US" dirty="0"/>
                      </a:br>
                      <a:r>
                        <a:rPr lang="en-US" sz="2400" kern="1200" dirty="0">
                          <a:effectLst/>
                        </a:rPr>
                        <a:t>VARBINARY(n) (&lt;8K)</a:t>
                      </a:r>
                    </a:p>
                    <a:p>
                      <a:r>
                        <a:rPr lang="en-US" sz="2400" kern="1200" dirty="0">
                          <a:effectLst/>
                        </a:rPr>
                        <a:t>VARBINARY(max)</a:t>
                      </a:r>
                      <a:r>
                        <a:rPr lang="en-US" sz="2400" kern="1200" baseline="0" dirty="0">
                          <a:effectLst/>
                        </a:rPr>
                        <a:t> (&gt;8K &amp; &lt; 2G)</a:t>
                      </a:r>
                      <a:endParaRPr lang="en-US" dirty="0"/>
                    </a:p>
                  </a:txBody>
                  <a:tcPr/>
                </a:tc>
                <a:tc>
                  <a:txBody>
                    <a:bodyPr/>
                    <a:lstStyle/>
                    <a:p>
                      <a:r>
                        <a:rPr lang="en-US" sz="2400" kern="1200" dirty="0">
                          <a:effectLst/>
                        </a:rPr>
                        <a:t>BINARY(n)</a:t>
                      </a:r>
                    </a:p>
                    <a:p>
                      <a:r>
                        <a:rPr lang="en-US" sz="2400" kern="1200" dirty="0">
                          <a:effectLst/>
                        </a:rPr>
                        <a:t>VARBINARY(n)</a:t>
                      </a:r>
                    </a:p>
                  </a:txBody>
                  <a:tcPr/>
                </a:tc>
                <a:extLst>
                  <a:ext uri="{0D108BD9-81ED-4DB2-BD59-A6C34878D82A}">
                    <a16:rowId xmlns:a16="http://schemas.microsoft.com/office/drawing/2014/main" val="3743692015"/>
                  </a:ext>
                </a:extLst>
              </a:tr>
              <a:tr h="741680">
                <a:tc>
                  <a:txBody>
                    <a:bodyPr/>
                    <a:lstStyle/>
                    <a:p>
                      <a:r>
                        <a:rPr lang="en-US" dirty="0"/>
                        <a:t>Date</a:t>
                      </a:r>
                    </a:p>
                  </a:txBody>
                  <a:tcPr/>
                </a:tc>
                <a:tc>
                  <a:txBody>
                    <a:bodyPr/>
                    <a:lstStyle/>
                    <a:p>
                      <a:r>
                        <a:rPr lang="en-US" dirty="0"/>
                        <a:t>DATE</a:t>
                      </a:r>
                    </a:p>
                    <a:p>
                      <a:r>
                        <a:rPr lang="en-US" dirty="0"/>
                        <a:t>DATETIME</a:t>
                      </a:r>
                    </a:p>
                  </a:txBody>
                  <a:tcPr/>
                </a:tc>
                <a:tc>
                  <a:txBody>
                    <a:bodyPr/>
                    <a:lstStyle/>
                    <a:p>
                      <a:r>
                        <a:rPr lang="en-US" sz="2400" b="0" i="0" kern="1200" dirty="0">
                          <a:solidFill>
                            <a:schemeClr val="dk1"/>
                          </a:solidFill>
                          <a:effectLst/>
                          <a:latin typeface="+mn-lt"/>
                          <a:ea typeface="+mn-ea"/>
                          <a:cs typeface="+mn-cs"/>
                        </a:rPr>
                        <a:t>DATE</a:t>
                      </a:r>
                    </a:p>
                    <a:p>
                      <a:r>
                        <a:rPr lang="en-US" sz="2400" b="0" i="0" kern="1200" dirty="0">
                          <a:solidFill>
                            <a:schemeClr val="dk1"/>
                          </a:solidFill>
                          <a:effectLst/>
                          <a:latin typeface="+mn-lt"/>
                          <a:ea typeface="+mn-ea"/>
                          <a:cs typeface="+mn-cs"/>
                        </a:rPr>
                        <a:t>DATETIME</a:t>
                      </a:r>
                    </a:p>
                  </a:txBody>
                  <a:tcPr/>
                </a:tc>
                <a:extLst>
                  <a:ext uri="{0D108BD9-81ED-4DB2-BD59-A6C34878D82A}">
                    <a16:rowId xmlns:a16="http://schemas.microsoft.com/office/drawing/2014/main" val="764075495"/>
                  </a:ext>
                </a:extLst>
              </a:tr>
            </a:tbl>
          </a:graphicData>
        </a:graphic>
      </p:graphicFrame>
      <p:sp>
        <p:nvSpPr>
          <p:cNvPr id="4" name="Title 3"/>
          <p:cNvSpPr>
            <a:spLocks noGrp="1"/>
          </p:cNvSpPr>
          <p:nvPr>
            <p:ph type="title"/>
          </p:nvPr>
        </p:nvSpPr>
        <p:spPr/>
        <p:txBody>
          <a:bodyPr>
            <a:normAutofit/>
          </a:bodyPr>
          <a:lstStyle/>
          <a:p>
            <a:r>
              <a:rPr lang="en-US" dirty="0"/>
              <a:t>Common Data Types </a:t>
            </a:r>
          </a:p>
        </p:txBody>
      </p:sp>
    </p:spTree>
    <p:extLst>
      <p:ext uri="{BB962C8B-B14F-4D97-AF65-F5344CB8AC3E}">
        <p14:creationId xmlns:p14="http://schemas.microsoft.com/office/powerpoint/2010/main" val="174215912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40</a:t>
            </a:fld>
            <a:endParaRPr lang="en-US" dirty="0"/>
          </a:p>
        </p:txBody>
      </p:sp>
      <p:sp>
        <p:nvSpPr>
          <p:cNvPr id="4" name="Title 3"/>
          <p:cNvSpPr>
            <a:spLocks noGrp="1"/>
          </p:cNvSpPr>
          <p:nvPr>
            <p:ph type="title"/>
          </p:nvPr>
        </p:nvSpPr>
        <p:spPr>
          <a:xfrm>
            <a:off x="684212" y="15240"/>
            <a:ext cx="9577597" cy="1110780"/>
          </a:xfrm>
        </p:spPr>
        <p:txBody>
          <a:bodyPr/>
          <a:lstStyle/>
          <a:p>
            <a:r>
              <a:rPr lang="en-US" dirty="0"/>
              <a:t>Using SSMS </a:t>
            </a:r>
          </a:p>
        </p:txBody>
      </p:sp>
      <p:sp>
        <p:nvSpPr>
          <p:cNvPr id="15" name="Arrow: Bent 14"/>
          <p:cNvSpPr/>
          <p:nvPr/>
        </p:nvSpPr>
        <p:spPr>
          <a:xfrm rot="5400000">
            <a:off x="3248713" y="1855101"/>
            <a:ext cx="2109997" cy="1752600"/>
          </a:xfrm>
          <a:prstGeom prst="bentArrow">
            <a:avLst>
              <a:gd name="adj1" fmla="val 23684"/>
              <a:gd name="adj2" fmla="val 24185"/>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pic>
        <p:nvPicPr>
          <p:cNvPr id="5" name="Picture 4"/>
          <p:cNvPicPr>
            <a:picLocks noChangeAspect="1"/>
          </p:cNvPicPr>
          <p:nvPr/>
        </p:nvPicPr>
        <p:blipFill>
          <a:blip r:embed="rId2"/>
          <a:stretch>
            <a:fillRect/>
          </a:stretch>
        </p:blipFill>
        <p:spPr>
          <a:xfrm>
            <a:off x="693392" y="1445286"/>
            <a:ext cx="2257425" cy="4857750"/>
          </a:xfrm>
          <a:prstGeom prst="rect">
            <a:avLst/>
          </a:prstGeom>
        </p:spPr>
      </p:pic>
      <p:pic>
        <p:nvPicPr>
          <p:cNvPr id="6" name="Picture 5"/>
          <p:cNvPicPr>
            <a:picLocks noChangeAspect="1"/>
          </p:cNvPicPr>
          <p:nvPr/>
        </p:nvPicPr>
        <p:blipFill>
          <a:blip r:embed="rId3"/>
          <a:stretch>
            <a:fillRect/>
          </a:stretch>
        </p:blipFill>
        <p:spPr>
          <a:xfrm>
            <a:off x="3348935" y="4495800"/>
            <a:ext cx="4248150" cy="1076325"/>
          </a:xfrm>
          <a:prstGeom prst="rect">
            <a:avLst/>
          </a:prstGeom>
        </p:spPr>
      </p:pic>
      <p:pic>
        <p:nvPicPr>
          <p:cNvPr id="9" name="Picture 8"/>
          <p:cNvPicPr>
            <a:picLocks noChangeAspect="1"/>
          </p:cNvPicPr>
          <p:nvPr/>
        </p:nvPicPr>
        <p:blipFill>
          <a:blip r:embed="rId4"/>
          <a:stretch>
            <a:fillRect/>
          </a:stretch>
        </p:blipFill>
        <p:spPr>
          <a:xfrm>
            <a:off x="8073679" y="1600200"/>
            <a:ext cx="2219325" cy="4819650"/>
          </a:xfrm>
          <a:prstGeom prst="rect">
            <a:avLst/>
          </a:prstGeom>
        </p:spPr>
      </p:pic>
      <p:sp>
        <p:nvSpPr>
          <p:cNvPr id="17" name="Arrow: Bent 16"/>
          <p:cNvSpPr/>
          <p:nvPr/>
        </p:nvSpPr>
        <p:spPr>
          <a:xfrm>
            <a:off x="5963682" y="1675163"/>
            <a:ext cx="1633403" cy="2271494"/>
          </a:xfrm>
          <a:prstGeom prst="bentArrow">
            <a:avLst>
              <a:gd name="adj1" fmla="val 23684"/>
              <a:gd name="adj2" fmla="val 25000"/>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Tree>
    <p:extLst>
      <p:ext uri="{BB962C8B-B14F-4D97-AF65-F5344CB8AC3E}">
        <p14:creationId xmlns:p14="http://schemas.microsoft.com/office/powerpoint/2010/main" val="3364377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par>
                                <p:cTn id="24" presetID="10" presetClass="entr" presetSubtype="0" fill="hold"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5" grpId="0" animBg="1"/>
      <p:bldP spid="17"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8788" y="-87219"/>
            <a:ext cx="13030200" cy="8686801"/>
          </a:xfrm>
        </p:spPr>
      </p:pic>
      <p:sp>
        <p:nvSpPr>
          <p:cNvPr id="2" name="Slide Number Placeholder 1"/>
          <p:cNvSpPr>
            <a:spLocks noGrp="1"/>
          </p:cNvSpPr>
          <p:nvPr>
            <p:ph type="sldNum" sz="quarter" idx="4"/>
          </p:nvPr>
        </p:nvSpPr>
        <p:spPr/>
        <p:txBody>
          <a:bodyPr/>
          <a:lstStyle/>
          <a:p>
            <a:fld id="{C014DD1E-5D91-48A3-AD6D-45FBA980D106}" type="slidenum">
              <a:rPr lang="en-US" smtClean="0"/>
              <a:pPr/>
              <a:t>41</a:t>
            </a:fld>
            <a:endParaRPr lang="en-US" dirty="0"/>
          </a:p>
        </p:txBody>
      </p:sp>
      <p:sp>
        <p:nvSpPr>
          <p:cNvPr id="6" name="Title 3"/>
          <p:cNvSpPr txBox="1">
            <a:spLocks/>
          </p:cNvSpPr>
          <p:nvPr/>
        </p:nvSpPr>
        <p:spPr>
          <a:xfrm>
            <a:off x="18731" y="1981200"/>
            <a:ext cx="12170093" cy="1433701"/>
          </a:xfrm>
          <a:prstGeom prst="rect">
            <a:avLst/>
          </a:prstGeom>
          <a:solidFill>
            <a:schemeClr val="tx1">
              <a:alpha val="90000"/>
            </a:schemeClr>
          </a:solidFill>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pPr algn="ctr"/>
            <a:r>
              <a:rPr lang="en-US" sz="6600" dirty="0">
                <a:solidFill>
                  <a:srgbClr val="2169C6"/>
                </a:solidFill>
              </a:rPr>
              <a:t>Truncating Data</a:t>
            </a:r>
          </a:p>
        </p:txBody>
      </p:sp>
    </p:spTree>
    <p:extLst>
      <p:ext uri="{BB962C8B-B14F-4D97-AF65-F5344CB8AC3E}">
        <p14:creationId xmlns:p14="http://schemas.microsoft.com/office/powerpoint/2010/main" val="119814912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42</a:t>
            </a:fld>
            <a:endParaRPr lang="en-US" dirty="0"/>
          </a:p>
        </p:txBody>
      </p:sp>
      <p:sp>
        <p:nvSpPr>
          <p:cNvPr id="4" name="Title 3"/>
          <p:cNvSpPr>
            <a:spLocks noGrp="1"/>
          </p:cNvSpPr>
          <p:nvPr>
            <p:ph type="title"/>
          </p:nvPr>
        </p:nvSpPr>
        <p:spPr>
          <a:xfrm>
            <a:off x="227012" y="152400"/>
            <a:ext cx="9577597" cy="1110780"/>
          </a:xfrm>
        </p:spPr>
        <p:txBody>
          <a:bodyPr/>
          <a:lstStyle/>
          <a:p>
            <a:r>
              <a:rPr lang="en-US"/>
              <a:t>Erasing Data</a:t>
            </a:r>
            <a:endParaRPr lang="en-US" dirty="0"/>
          </a:p>
        </p:txBody>
      </p:sp>
      <p:sp>
        <p:nvSpPr>
          <p:cNvPr id="12" name="TextBox 11"/>
          <p:cNvSpPr txBox="1"/>
          <p:nvPr/>
        </p:nvSpPr>
        <p:spPr>
          <a:xfrm>
            <a:off x="2513012" y="2667000"/>
            <a:ext cx="6934200" cy="769441"/>
          </a:xfrm>
          <a:prstGeom prst="rect">
            <a:avLst/>
          </a:prstGeom>
          <a:noFill/>
        </p:spPr>
        <p:txBody>
          <a:bodyPr wrap="square" rtlCol="0">
            <a:spAutoFit/>
          </a:bodyPr>
          <a:lstStyle/>
          <a:p>
            <a:r>
              <a:rPr lang="en-US" sz="4400" b="1" dirty="0">
                <a:solidFill>
                  <a:srgbClr val="F3BE60"/>
                </a:solidFill>
                <a:latin typeface="Consolas" panose="020B0609020204030204" pitchFamily="49" charset="0"/>
              </a:rPr>
              <a:t>TRUNCATE TABLE </a:t>
            </a:r>
            <a:r>
              <a:rPr lang="en-US" sz="4400" b="1" dirty="0">
                <a:latin typeface="Consolas" panose="020B0609020204030204" pitchFamily="49" charset="0"/>
              </a:rPr>
              <a:t>People</a:t>
            </a:r>
          </a:p>
        </p:txBody>
      </p:sp>
    </p:spTree>
    <p:extLst>
      <p:ext uri="{BB962C8B-B14F-4D97-AF65-F5344CB8AC3E}">
        <p14:creationId xmlns:p14="http://schemas.microsoft.com/office/powerpoint/2010/main" val="125283832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p:txBody>
          <a:bodyPr/>
          <a:lstStyle/>
          <a:p>
            <a:fld id="{C014DD1E-5D91-48A3-AD6D-45FBA980D106}" type="slidenum">
              <a:rPr lang="en-US" smtClean="0"/>
              <a:pPr/>
              <a:t>43</a:t>
            </a:fld>
            <a:endParaRPr lang="en-US" dirty="0"/>
          </a:p>
        </p:txBody>
      </p:sp>
      <p:sp>
        <p:nvSpPr>
          <p:cNvPr id="5" name="Content Placeholder 4"/>
          <p:cNvSpPr>
            <a:spLocks noGrp="1"/>
          </p:cNvSpPr>
          <p:nvPr>
            <p:ph idx="1"/>
          </p:nvPr>
        </p:nvSpPr>
        <p:spPr>
          <a:xfrm>
            <a:off x="158345" y="1991360"/>
            <a:ext cx="11804821" cy="3725679"/>
          </a:xfrm>
        </p:spPr>
        <p:txBody>
          <a:bodyPr>
            <a:noAutofit/>
          </a:bodyPr>
          <a:lstStyle/>
          <a:p>
            <a:pPr>
              <a:lnSpc>
                <a:spcPct val="95000"/>
              </a:lnSpc>
            </a:pPr>
            <a:r>
              <a:rPr lang="en-US" sz="3200"/>
              <a:t>We can create and modify or delete databases or tables using the SQL language version in either SQL Server</a:t>
            </a:r>
            <a:br>
              <a:rPr lang="en-US" sz="3200"/>
            </a:br>
            <a:r>
              <a:rPr lang="en-US" sz="3200"/>
              <a:t>and MySQL.</a:t>
            </a:r>
          </a:p>
          <a:p>
            <a:pPr>
              <a:lnSpc>
                <a:spcPct val="95000"/>
              </a:lnSpc>
            </a:pPr>
            <a:r>
              <a:rPr lang="en-US" sz="3200"/>
              <a:t>We can easily fill data into our database</a:t>
            </a:r>
            <a:br>
              <a:rPr lang="en-US" sz="3200"/>
            </a:br>
            <a:r>
              <a:rPr lang="en-US" sz="3200"/>
              <a:t>using the IDE for the corresponding</a:t>
            </a:r>
            <a:br>
              <a:rPr lang="en-US" sz="3200"/>
            </a:br>
            <a:r>
              <a:rPr lang="en-US" sz="3200"/>
              <a:t>technology and later, see the data from the </a:t>
            </a:r>
            <a:br>
              <a:rPr lang="en-US" sz="3200"/>
            </a:br>
            <a:r>
              <a:rPr lang="en-US" sz="3200"/>
              <a:t>tables.</a:t>
            </a:r>
          </a:p>
          <a:p>
            <a:pPr>
              <a:lnSpc>
                <a:spcPct val="95000"/>
              </a:lnSpc>
            </a:pPr>
            <a:endParaRPr lang="en-US" dirty="0"/>
          </a:p>
        </p:txBody>
      </p:sp>
      <p:sp>
        <p:nvSpPr>
          <p:cNvPr id="4" name="Title 3"/>
          <p:cNvSpPr>
            <a:spLocks noGrp="1"/>
          </p:cNvSpPr>
          <p:nvPr>
            <p:ph type="title"/>
          </p:nvPr>
        </p:nvSpPr>
        <p:spPr/>
        <p:txBody>
          <a:bodyPr>
            <a:normAutofit/>
          </a:bodyPr>
          <a:lstStyle/>
          <a:p>
            <a:r>
              <a:rPr lang="en-US"/>
              <a:t>Summary</a:t>
            </a:r>
            <a:endParaRPr lang="en-US" dirty="0"/>
          </a:p>
        </p:txBody>
      </p:sp>
      <p:pic>
        <p:nvPicPr>
          <p:cNvPr id="9" name="Picture 2" descr="db, status ic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62114" y="4724400"/>
            <a:ext cx="1535088" cy="1515413"/>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54734" y="2807348"/>
            <a:ext cx="3908432" cy="2899531"/>
          </a:xfrm>
          <a:prstGeom prst="rect">
            <a:avLst/>
          </a:prstGeom>
        </p:spPr>
      </p:pic>
    </p:spTree>
    <p:extLst>
      <p:ext uri="{BB962C8B-B14F-4D97-AF65-F5344CB8AC3E}">
        <p14:creationId xmlns:p14="http://schemas.microsoft.com/office/powerpoint/2010/main" val="166918502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hlinkClick r:id="rId3"/>
              </a:rPr>
              <a:t>https://softuni.bg/courses/databases</a:t>
            </a:r>
            <a:endParaRPr lang="en-US" dirty="0"/>
          </a:p>
        </p:txBody>
      </p:sp>
      <p:sp>
        <p:nvSpPr>
          <p:cNvPr id="3" name="Title 2"/>
          <p:cNvSpPr>
            <a:spLocks noGrp="1"/>
          </p:cNvSpPr>
          <p:nvPr>
            <p:ph type="title"/>
          </p:nvPr>
        </p:nvSpPr>
        <p:spPr>
          <a:xfrm>
            <a:off x="188815" y="117000"/>
            <a:ext cx="9531686" cy="797400"/>
          </a:xfrm>
        </p:spPr>
        <p:txBody>
          <a:bodyPr>
            <a:normAutofit/>
          </a:bodyPr>
          <a:lstStyle/>
          <a:p>
            <a:r>
              <a:rPr lang="en-US"/>
              <a:t>Data Definition and Data Types</a:t>
            </a:r>
            <a:endParaRPr lang="en-US" dirty="0"/>
          </a:p>
        </p:txBody>
      </p:sp>
      <p:pic>
        <p:nvPicPr>
          <p:cNvPr id="4" name="Picture 3">
            <a:hlinkClick r:id="rId4"/>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0297" y="1424940"/>
            <a:ext cx="2203729" cy="784654"/>
          </a:xfrm>
          <a:prstGeom prst="roundRect">
            <a:avLst>
              <a:gd name="adj" fmla="val 3159"/>
            </a:avLst>
          </a:prstGeom>
          <a:effectLst>
            <a:outerShdw blurRad="50800" dist="50800" dir="5400000" algn="ctr" rotWithShape="0">
              <a:srgbClr val="000000"/>
            </a:outerShdw>
          </a:effectLst>
          <a:extLst>
            <a:ext uri="{909E8E84-426E-40DD-AFC4-6F175D3DCCD1}">
              <a14:hiddenFill xmlns:a14="http://schemas.microsoft.com/office/drawing/2010/main">
                <a:solidFill>
                  <a:srgbClr val="FFFFFF"/>
                </a:solidFill>
              </a14:hiddenFill>
            </a:ext>
          </a:extLst>
        </p:spPr>
      </p:pic>
      <p:pic>
        <p:nvPicPr>
          <p:cNvPr id="5" name="Picture 4">
            <a:hlinkClick r:id="rId6"/>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55612" y="1424940"/>
            <a:ext cx="1710402" cy="784860"/>
          </a:xfrm>
          <a:prstGeom prst="roundRect">
            <a:avLst>
              <a:gd name="adj" fmla="val 3159"/>
            </a:avLst>
          </a:prstGeom>
        </p:spPr>
      </p:pic>
      <p:pic>
        <p:nvPicPr>
          <p:cNvPr id="6" name="Picture 5">
            <a:hlinkClick r:id="rId8"/>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2392052" y="1424940"/>
            <a:ext cx="2372207" cy="784654"/>
          </a:xfrm>
          <a:prstGeom prst="roundRect">
            <a:avLst>
              <a:gd name="adj" fmla="val 3159"/>
            </a:avLst>
          </a:prstGeom>
        </p:spPr>
      </p:pic>
      <p:pic>
        <p:nvPicPr>
          <p:cNvPr id="7" name="Picture 6">
            <a:hlinkClick r:id="rId10"/>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9689561" y="1424940"/>
            <a:ext cx="1991815" cy="784654"/>
          </a:xfrm>
          <a:prstGeom prst="roundRect">
            <a:avLst>
              <a:gd name="adj" fmla="val 3159"/>
            </a:avLst>
          </a:prstGeom>
        </p:spPr>
      </p:pic>
      <p:pic>
        <p:nvPicPr>
          <p:cNvPr id="8" name="Picture 7">
            <a:hlinkClick r:id="rId12"/>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420064" y="1424940"/>
            <a:ext cx="2043459" cy="784654"/>
          </a:xfrm>
          <a:prstGeom prst="roundRect">
            <a:avLst>
              <a:gd name="adj" fmla="val 3159"/>
            </a:avLst>
          </a:prstGeom>
        </p:spPr>
      </p:pic>
      <p:pic>
        <p:nvPicPr>
          <p:cNvPr id="11" name="Picture 10">
            <a:hlinkClick r:id="rId14"/>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93938" y="5463746"/>
            <a:ext cx="3096656" cy="784654"/>
          </a:xfrm>
          <a:prstGeom prst="roundRect">
            <a:avLst>
              <a:gd name="adj" fmla="val 3159"/>
            </a:avLst>
          </a:prstGeom>
        </p:spPr>
      </p:pic>
      <p:pic>
        <p:nvPicPr>
          <p:cNvPr id="12" name="Picture 11">
            <a:hlinkClick r:id="rId16"/>
          </p:cNvPr>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3985011" y="5570496"/>
            <a:ext cx="2947601" cy="568632"/>
          </a:xfrm>
          <a:prstGeom prst="roundRect">
            <a:avLst>
              <a:gd name="adj" fmla="val 3159"/>
            </a:avLst>
          </a:prstGeom>
        </p:spPr>
      </p:pic>
      <p:pic>
        <p:nvPicPr>
          <p:cNvPr id="13" name="Picture 12">
            <a:hlinkClick r:id="rId18"/>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7309535" y="5463746"/>
            <a:ext cx="1451877" cy="784654"/>
          </a:xfrm>
          <a:prstGeom prst="roundRect">
            <a:avLst>
              <a:gd name="adj" fmla="val 2953"/>
            </a:avLst>
          </a:prstGeom>
        </p:spPr>
      </p:pic>
      <p:pic>
        <p:nvPicPr>
          <p:cNvPr id="14" name="Picture 13">
            <a:hlinkClick r:id="rId20"/>
          </p:cNvPr>
          <p:cNvPicPr>
            <a:picLocks noChangeAspect="1"/>
          </p:cNvPicPr>
          <p:nvPr/>
        </p:nvPicPr>
        <p:blipFill>
          <a:blip r:embed="rId21" cstate="print">
            <a:extLst>
              <a:ext uri="{28A0092B-C50C-407E-A947-70E740481C1C}">
                <a14:useLocalDpi xmlns:a14="http://schemas.microsoft.com/office/drawing/2010/main" val="0"/>
              </a:ext>
            </a:extLst>
          </a:blip>
          <a:stretch>
            <a:fillRect/>
          </a:stretch>
        </p:blipFill>
        <p:spPr>
          <a:xfrm>
            <a:off x="9159214" y="5461225"/>
            <a:ext cx="2551399" cy="787175"/>
          </a:xfrm>
          <a:prstGeom prst="roundRect">
            <a:avLst>
              <a:gd name="adj" fmla="val 2953"/>
            </a:avLst>
          </a:prstGeom>
        </p:spPr>
      </p:pic>
    </p:spTree>
    <p:extLst>
      <p:ext uri="{BB962C8B-B14F-4D97-AF65-F5344CB8AC3E}">
        <p14:creationId xmlns:p14="http://schemas.microsoft.com/office/powerpoint/2010/main" val="420915455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License</a:t>
            </a:r>
            <a:endParaRPr lang="en-US" dirty="0"/>
          </a:p>
        </p:txBody>
      </p:sp>
      <p:sp>
        <p:nvSpPr>
          <p:cNvPr id="3" name="Content Placeholder 2"/>
          <p:cNvSpPr>
            <a:spLocks noGrp="1"/>
          </p:cNvSpPr>
          <p:nvPr>
            <p:ph idx="4294967295"/>
          </p:nvPr>
        </p:nvSpPr>
        <p:spPr>
          <a:xfrm>
            <a:off x="190413" y="1151121"/>
            <a:ext cx="11804822" cy="1796243"/>
          </a:xfrm>
        </p:spPr>
        <p:txBody>
          <a:bodyPr>
            <a:normAutofit/>
          </a:bodyPr>
          <a:lstStyle/>
          <a:p>
            <a:r>
              <a:rPr lang="en-US"/>
              <a:t>This course (slides, examples, demos, videos, homework, etc.)</a:t>
            </a:r>
            <a:br>
              <a:rPr lang="en-US"/>
            </a:br>
            <a:r>
              <a:rPr lang="en-US"/>
              <a:t>is licensed under the "</a:t>
            </a:r>
            <a:r>
              <a:rPr lang="en-US">
                <a:hlinkClick r:id="rId3"/>
              </a:rPr>
              <a:t>Creative Commons </a:t>
            </a:r>
            <a:r>
              <a:rPr lang="en-US" noProof="1">
                <a:hlinkClick r:id="rId3"/>
              </a:rPr>
              <a:t>Attribution-NonCommercial-ShareAlike</a:t>
            </a:r>
            <a:r>
              <a:rPr lang="en-US">
                <a:hlinkClick r:id="rId3"/>
              </a:rPr>
              <a:t> 4.0 International</a:t>
            </a:r>
            <a:r>
              <a:rPr lang="en-US"/>
              <a:t>" license</a:t>
            </a:r>
            <a:endParaRPr lang="en-US" sz="2000" dirty="0"/>
          </a:p>
        </p:txBody>
      </p:sp>
      <p:sp>
        <p:nvSpPr>
          <p:cNvPr id="4" name="Slide Number Placeholder 3"/>
          <p:cNvSpPr>
            <a:spLocks noGrp="1"/>
          </p:cNvSpPr>
          <p:nvPr>
            <p:ph type="sldNum" sz="quarter" idx="4"/>
          </p:nvPr>
        </p:nvSpPr>
        <p:spPr>
          <a:xfrm>
            <a:off x="11566412" y="6525002"/>
            <a:ext cx="428822" cy="196477"/>
          </a:xfrm>
        </p:spPr>
        <p:txBody>
          <a:bodyPr/>
          <a:lstStyle/>
          <a:p>
            <a:fld id="{C014DD1E-5D91-48A3-AD6D-45FBA980D106}" type="slidenum">
              <a:rPr lang="en-US" smtClean="0"/>
              <a:pPr/>
              <a:t>45</a:t>
            </a:fld>
            <a:endParaRPr lang="en-US" dirty="0"/>
          </a:p>
        </p:txBody>
      </p:sp>
      <p:pic>
        <p:nvPicPr>
          <p:cNvPr id="8" name="Picture 4" title="CC-BY-NC-SA License">
            <a:hlinkClick r:id="rId3" tooltip="This work is licensed under the &quot;Creative Commons Attribution-NonCommercial-ShareAlike 4.0 International&quot; license"/>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07637" y="3281192"/>
            <a:ext cx="3170776" cy="1109380"/>
          </a:xfrm>
          <a:prstGeom prst="roundRect">
            <a:avLst>
              <a:gd name="adj" fmla="val 4326"/>
            </a:avLst>
          </a:prstGeom>
          <a:noFill/>
          <a:ln>
            <a:solidFill>
              <a:schemeClr val="accent2">
                <a:lumMod val="75000"/>
              </a:schemeClr>
            </a:solidFill>
          </a:ln>
          <a:extLst>
            <a:ext uri="{909E8E84-426E-40DD-AFC4-6F175D3DCCD1}">
              <a14:hiddenFill xmlns:a14="http://schemas.microsoft.com/office/drawing/2010/main">
                <a:solidFill>
                  <a:srgbClr val="FFFFFF"/>
                </a:solidFill>
              </a14:hiddenFill>
            </a:ext>
          </a:extLst>
        </p:spPr>
      </p:pic>
      <p:sp>
        <p:nvSpPr>
          <p:cNvPr id="6" name="Content Placeholder 2"/>
          <p:cNvSpPr>
            <a:spLocks noGrp="1"/>
          </p:cNvSpPr>
          <p:nvPr>
            <p:ph idx="4294967295"/>
          </p:nvPr>
        </p:nvSpPr>
        <p:spPr>
          <a:xfrm>
            <a:off x="188815" y="4724400"/>
            <a:ext cx="11804822" cy="1997079"/>
          </a:xfrm>
        </p:spPr>
        <p:txBody>
          <a:bodyPr>
            <a:normAutofit/>
          </a:bodyPr>
          <a:lstStyle/>
          <a:p>
            <a:pPr>
              <a:spcBef>
                <a:spcPts val="1800"/>
              </a:spcBef>
            </a:pPr>
            <a:r>
              <a:rPr lang="en-US" sz="2400" dirty="0"/>
              <a:t>Attribution: this work may contain portions from</a:t>
            </a:r>
          </a:p>
          <a:p>
            <a:pPr lvl="1"/>
            <a:r>
              <a:rPr lang="en-US" sz="2000" dirty="0"/>
              <a:t>"</a:t>
            </a:r>
            <a:r>
              <a:rPr lang="en-US" sz="2000" dirty="0">
                <a:hlinkClick r:id="rId5"/>
              </a:rPr>
              <a:t>Databases</a:t>
            </a:r>
            <a:r>
              <a:rPr lang="en-US" sz="2000" dirty="0"/>
              <a:t>" course by </a:t>
            </a:r>
            <a:r>
              <a:rPr lang="en-US" sz="2000" noProof="1"/>
              <a:t>Telerik Academy</a:t>
            </a:r>
            <a:r>
              <a:rPr lang="en-US" sz="2000" dirty="0"/>
              <a:t> under </a:t>
            </a:r>
            <a:r>
              <a:rPr lang="en-US" sz="2000" dirty="0">
                <a:hlinkClick r:id="rId6"/>
              </a:rPr>
              <a:t>CC-BY-NC-SA</a:t>
            </a:r>
            <a:r>
              <a:rPr lang="en-US" sz="2000" dirty="0"/>
              <a:t> license</a:t>
            </a:r>
          </a:p>
        </p:txBody>
      </p:sp>
    </p:spTree>
    <p:extLst>
      <p:ext uri="{BB962C8B-B14F-4D97-AF65-F5344CB8AC3E}">
        <p14:creationId xmlns:p14="http://schemas.microsoft.com/office/powerpoint/2010/main" val="400776588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259899" y="103056"/>
            <a:ext cx="9074150" cy="936625"/>
          </a:xfrm>
        </p:spPr>
        <p:txBody>
          <a:bodyPr>
            <a:normAutofit/>
          </a:bodyPr>
          <a:lstStyle/>
          <a:p>
            <a:r>
              <a:rPr lang="en-US" dirty="0"/>
              <a:t>Free Trainings @ Software University</a:t>
            </a:r>
          </a:p>
        </p:txBody>
      </p:sp>
      <p:sp>
        <p:nvSpPr>
          <p:cNvPr id="4" name="Content Placeholder 3"/>
          <p:cNvSpPr>
            <a:spLocks noGrp="1"/>
          </p:cNvSpPr>
          <p:nvPr>
            <p:ph idx="4294967295"/>
          </p:nvPr>
        </p:nvSpPr>
        <p:spPr>
          <a:xfrm>
            <a:off x="259899" y="1039681"/>
            <a:ext cx="9434513" cy="5639378"/>
          </a:xfrm>
        </p:spPr>
        <p:txBody>
          <a:bodyPr>
            <a:noAutofit/>
          </a:bodyPr>
          <a:lstStyle/>
          <a:p>
            <a:pPr>
              <a:lnSpc>
                <a:spcPct val="100000"/>
              </a:lnSpc>
            </a:pPr>
            <a:r>
              <a:rPr lang="en-US" sz="3200" dirty="0"/>
              <a:t>Software University Foundation – </a:t>
            </a:r>
            <a:r>
              <a:rPr lang="en-US" sz="3200" noProof="1">
                <a:hlinkClick r:id="rId3"/>
              </a:rPr>
              <a:t>softuni.org</a:t>
            </a:r>
            <a:endParaRPr lang="en-US" sz="3200" noProof="1"/>
          </a:p>
          <a:p>
            <a:pPr>
              <a:lnSpc>
                <a:spcPct val="100000"/>
              </a:lnSpc>
            </a:pPr>
            <a:r>
              <a:rPr lang="en-US" sz="3200" dirty="0"/>
              <a:t>Software University – High-Quality Education, Profession and Job for Software Developers</a:t>
            </a:r>
          </a:p>
          <a:p>
            <a:pPr lvl="1">
              <a:lnSpc>
                <a:spcPct val="100000"/>
              </a:lnSpc>
            </a:pPr>
            <a:r>
              <a:rPr lang="en-US" sz="2900" noProof="1">
                <a:hlinkClick r:id="rId4"/>
              </a:rPr>
              <a:t>softuni.bg</a:t>
            </a:r>
            <a:r>
              <a:rPr lang="en-US" sz="2900" noProof="1"/>
              <a:t> </a:t>
            </a:r>
          </a:p>
          <a:p>
            <a:pPr marL="304747" lvl="1" indent="-304747">
              <a:lnSpc>
                <a:spcPct val="100000"/>
              </a:lnSpc>
              <a:buClr>
                <a:srgbClr val="F2B254"/>
              </a:buClr>
              <a:buSzPct val="100000"/>
              <a:tabLst>
                <a:tab pos="282575" algn="l"/>
              </a:tabLst>
            </a:pPr>
            <a:r>
              <a:rPr lang="en-US" dirty="0"/>
              <a:t>Software University @ Facebook</a:t>
            </a:r>
          </a:p>
          <a:p>
            <a:pPr lvl="1">
              <a:lnSpc>
                <a:spcPct val="100000"/>
              </a:lnSpc>
              <a:tabLst>
                <a:tab pos="282575" algn="l"/>
              </a:tabLst>
            </a:pPr>
            <a:r>
              <a:rPr lang="en-US" sz="2900" noProof="1">
                <a:hlinkClick r:id="rId5"/>
              </a:rPr>
              <a:t>facebook.com/SoftwareUniversity</a:t>
            </a:r>
            <a:endParaRPr lang="en-US" sz="2900" noProof="1"/>
          </a:p>
          <a:p>
            <a:pPr marL="304747" lvl="1" indent="-304747">
              <a:lnSpc>
                <a:spcPct val="100000"/>
              </a:lnSpc>
              <a:buClr>
                <a:srgbClr val="F2B254"/>
              </a:buClr>
              <a:buSzPct val="100000"/>
              <a:tabLst>
                <a:tab pos="282575" algn="l"/>
              </a:tabLst>
            </a:pPr>
            <a:r>
              <a:rPr lang="en-US" dirty="0"/>
              <a:t>Software University @ YouTube</a:t>
            </a:r>
          </a:p>
          <a:p>
            <a:pPr lvl="1">
              <a:lnSpc>
                <a:spcPct val="100000"/>
              </a:lnSpc>
              <a:tabLst>
                <a:tab pos="282575" algn="l"/>
              </a:tabLst>
            </a:pPr>
            <a:r>
              <a:rPr lang="en-US" sz="2900" noProof="1">
                <a:hlinkClick r:id="rId6"/>
              </a:rPr>
              <a:t>youtube.com/SoftwareUniversity</a:t>
            </a:r>
            <a:endParaRPr lang="en-US" sz="2900" noProof="1"/>
          </a:p>
          <a:p>
            <a:pPr marL="304747" lvl="1" indent="-304747">
              <a:lnSpc>
                <a:spcPct val="100000"/>
              </a:lnSpc>
              <a:buClr>
                <a:srgbClr val="F2B254"/>
              </a:buClr>
              <a:buSzPct val="100000"/>
              <a:tabLst>
                <a:tab pos="282575" algn="l"/>
              </a:tabLst>
            </a:pPr>
            <a:r>
              <a:rPr lang="en-US" noProof="1"/>
              <a:t>Software University Forums – </a:t>
            </a:r>
            <a:r>
              <a:rPr lang="en-US" dirty="0">
                <a:hlinkClick r:id="rId7"/>
              </a:rPr>
              <a:t>forum.softuni.bg</a:t>
            </a:r>
            <a:endParaRPr lang="en-US" noProof="1"/>
          </a:p>
        </p:txBody>
      </p:sp>
      <p:pic>
        <p:nvPicPr>
          <p:cNvPr id="9" name="Picture 8" title="Software University">
            <a:hlinkClick r:id="rId4" tooltip="Software University"/>
          </p:cNvPr>
          <p:cNvPicPr>
            <a:picLocks noChangeAspect="1"/>
          </p:cNvPicPr>
          <p:nvPr/>
        </p:nvPicPr>
        <p:blipFill rotWithShape="1">
          <a:blip r:embed="rId8" cstate="print">
            <a:extLst>
              <a:ext uri="{28A0092B-C50C-407E-A947-70E740481C1C}">
                <a14:useLocalDpi xmlns:a14="http://schemas.microsoft.com/office/drawing/2010/main" val="0"/>
              </a:ext>
            </a:extLst>
          </a:blip>
          <a:srcRect/>
          <a:stretch/>
        </p:blipFill>
        <p:spPr>
          <a:xfrm>
            <a:off x="9659438" y="1594686"/>
            <a:ext cx="1834974" cy="1570200"/>
          </a:xfrm>
          <a:prstGeom prst="rect">
            <a:avLst/>
          </a:prstGeom>
          <a:ln w="12700">
            <a:solidFill>
              <a:srgbClr val="55438F">
                <a:alpha val="70000"/>
              </a:srgbClr>
            </a:solidFill>
          </a:ln>
        </p:spPr>
      </p:pic>
      <p:pic>
        <p:nvPicPr>
          <p:cNvPr id="10" name="Picture 9" title="Software University Foundation">
            <a:hlinkClick r:id="rId3" tooltip="Software University Foundation"/>
          </p:cNvPr>
          <p:cNvPicPr>
            <a:picLocks noChangeAspect="1"/>
          </p:cNvPicPr>
          <p:nvPr/>
        </p:nvPicPr>
        <p:blipFill rotWithShape="1">
          <a:blip r:embed="rId9" cstate="print">
            <a:extLst>
              <a:ext uri="{28A0092B-C50C-407E-A947-70E740481C1C}">
                <a14:useLocalDpi xmlns:a14="http://schemas.microsoft.com/office/drawing/2010/main" val="0"/>
              </a:ext>
            </a:extLst>
          </a:blip>
          <a:srcRect l="-5359" t="-15226" r="-5359" b="-15226"/>
          <a:stretch/>
        </p:blipFill>
        <p:spPr>
          <a:xfrm>
            <a:off x="9457098" y="466964"/>
            <a:ext cx="2269870" cy="874916"/>
          </a:xfrm>
          <a:prstGeom prst="roundRect">
            <a:avLst>
              <a:gd name="adj" fmla="val 3940"/>
            </a:avLst>
          </a:prstGeom>
          <a:solidFill>
            <a:srgbClr val="231F20">
              <a:alpha val="50000"/>
            </a:srgbClr>
          </a:solidFill>
          <a:ln>
            <a:solidFill>
              <a:schemeClr val="accent1">
                <a:lumMod val="75000"/>
                <a:alpha val="40000"/>
              </a:schemeClr>
            </a:solidFill>
          </a:ln>
        </p:spPr>
      </p:pic>
      <p:pic>
        <p:nvPicPr>
          <p:cNvPr id="11" name="Picture 4" title="Software University @ Facebook">
            <a:hlinkClick r:id="rId10" tooltip="Software University @ Facebook"/>
          </p:cNvPr>
          <p:cNvPicPr>
            <a:picLocks noChangeAspect="1" noChangeArrowheads="1"/>
          </p:cNvPicPr>
          <p:nvPr/>
        </p:nvPicPr>
        <p:blipFill rotWithShape="1">
          <a:blip r:embed="rId11" cstate="print">
            <a:extLst>
              <a:ext uri="{28A0092B-C50C-407E-A947-70E740481C1C}">
                <a14:useLocalDpi xmlns:a14="http://schemas.microsoft.com/office/drawing/2010/main" val="0"/>
              </a:ext>
            </a:extLst>
          </a:blip>
          <a:srcRect/>
          <a:stretch/>
        </p:blipFill>
        <p:spPr bwMode="auto">
          <a:xfrm>
            <a:off x="10075536" y="3385124"/>
            <a:ext cx="1003954" cy="1017562"/>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6" title="Software University Videos @ YouTube">
            <a:hlinkClick r:id="rId6" tooltip="Software University YouTube Video Channel"/>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656544" y="4589658"/>
            <a:ext cx="1837868" cy="675261"/>
          </a:xfrm>
          <a:prstGeom prst="rect">
            <a:avLst/>
          </a:prstGeom>
          <a:ln w="25400">
            <a:solidFill>
              <a:schemeClr val="bg1">
                <a:lumMod val="50000"/>
                <a:lumOff val="50000"/>
                <a:alpha val="25000"/>
              </a:schemeClr>
            </a:solidFill>
          </a:ln>
          <a:extLst>
            <a:ext uri="{909E8E84-426E-40DD-AFC4-6F175D3DCCD1}">
              <a14:hiddenFill xmlns:a14="http://schemas.microsoft.com/office/drawing/2010/main">
                <a:solidFill>
                  <a:srgbClr val="FFFFFF"/>
                </a:solidFill>
              </a14:hiddenFill>
            </a:ext>
          </a:extLst>
        </p:spPr>
      </p:pic>
      <p:pic>
        <p:nvPicPr>
          <p:cNvPr id="13" name="Picture 12" title="Software University - Forum">
            <a:hlinkClick r:id="rId7" tooltip="Software University Discussion Forum"/>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10109334" y="5540172"/>
            <a:ext cx="970156" cy="965726"/>
          </a:xfrm>
          <a:prstGeom prst="rect">
            <a:avLst/>
          </a:prstGeom>
        </p:spPr>
      </p:pic>
    </p:spTree>
    <p:extLst>
      <p:ext uri="{BB962C8B-B14F-4D97-AF65-F5344CB8AC3E}">
        <p14:creationId xmlns:p14="http://schemas.microsoft.com/office/powerpoint/2010/main" val="26855838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5</a:t>
            </a:fld>
            <a:endParaRPr lang="en-US" dirty="0"/>
          </a:p>
        </p:txBody>
      </p:sp>
      <p:pic>
        <p:nvPicPr>
          <p:cNvPr id="5"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 y="-30480"/>
            <a:ext cx="18334229" cy="14889480"/>
          </a:xfrm>
        </p:spPr>
      </p:pic>
      <p:sp>
        <p:nvSpPr>
          <p:cNvPr id="4" name="Title 3"/>
          <p:cNvSpPr>
            <a:spLocks noGrp="1"/>
          </p:cNvSpPr>
          <p:nvPr>
            <p:ph type="title"/>
          </p:nvPr>
        </p:nvSpPr>
        <p:spPr>
          <a:xfrm>
            <a:off x="0" y="533400"/>
            <a:ext cx="12188825" cy="1110780"/>
          </a:xfrm>
          <a:solidFill>
            <a:schemeClr val="accent2">
              <a:alpha val="24000"/>
            </a:schemeClr>
          </a:solidFill>
        </p:spPr>
        <p:txBody>
          <a:bodyPr>
            <a:normAutofit/>
          </a:bodyPr>
          <a:lstStyle/>
          <a:p>
            <a:pPr algn="ctr"/>
            <a:r>
              <a:rPr lang="en-US" sz="6600" dirty="0">
                <a:solidFill>
                  <a:srgbClr val="2169C6"/>
                </a:solidFill>
              </a:rPr>
              <a:t>Creating Database</a:t>
            </a:r>
          </a:p>
        </p:txBody>
      </p:sp>
    </p:spTree>
    <p:extLst>
      <p:ext uri="{BB962C8B-B14F-4D97-AF65-F5344CB8AC3E}">
        <p14:creationId xmlns:p14="http://schemas.microsoft.com/office/powerpoint/2010/main" val="39606863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6</a:t>
            </a:fld>
            <a:endParaRPr lang="en-US" dirty="0"/>
          </a:p>
        </p:txBody>
      </p:sp>
      <p:pic>
        <p:nvPicPr>
          <p:cNvPr id="5" name="Content Placeholder 4"/>
          <p:cNvPicPr>
            <a:picLocks noGrp="1" noChangeAspect="1"/>
          </p:cNvPicPr>
          <p:nvPr>
            <p:ph idx="1"/>
          </p:nvPr>
        </p:nvPicPr>
        <p:blipFill>
          <a:blip r:embed="rId2"/>
          <a:stretch>
            <a:fillRect/>
          </a:stretch>
        </p:blipFill>
        <p:spPr>
          <a:xfrm>
            <a:off x="4418012" y="1151121"/>
            <a:ext cx="5040327" cy="2784994"/>
          </a:xfrm>
          <a:prstGeom prst="rect">
            <a:avLst/>
          </a:prstGeom>
        </p:spPr>
      </p:pic>
      <p:sp>
        <p:nvSpPr>
          <p:cNvPr id="4" name="Title 3"/>
          <p:cNvSpPr>
            <a:spLocks noGrp="1"/>
          </p:cNvSpPr>
          <p:nvPr>
            <p:ph type="title"/>
          </p:nvPr>
        </p:nvSpPr>
        <p:spPr>
          <a:xfrm>
            <a:off x="188815" y="40341"/>
            <a:ext cx="3390997" cy="1110780"/>
          </a:xfrm>
        </p:spPr>
        <p:txBody>
          <a:bodyPr/>
          <a:lstStyle/>
          <a:p>
            <a:r>
              <a:rPr lang="en-US" dirty="0"/>
              <a:t>MySQL 	</a:t>
            </a:r>
          </a:p>
        </p:txBody>
      </p:sp>
      <p:pic>
        <p:nvPicPr>
          <p:cNvPr id="6" name="Picture 5"/>
          <p:cNvPicPr>
            <a:picLocks noChangeAspect="1"/>
          </p:cNvPicPr>
          <p:nvPr/>
        </p:nvPicPr>
        <p:blipFill>
          <a:blip r:embed="rId3"/>
          <a:stretch>
            <a:fillRect/>
          </a:stretch>
        </p:blipFill>
        <p:spPr>
          <a:xfrm>
            <a:off x="8351823" y="3999918"/>
            <a:ext cx="3429000" cy="2721561"/>
          </a:xfrm>
          <a:prstGeom prst="rect">
            <a:avLst/>
          </a:prstGeom>
        </p:spPr>
      </p:pic>
      <p:cxnSp>
        <p:nvCxnSpPr>
          <p:cNvPr id="8" name="Straight Connector 7"/>
          <p:cNvCxnSpPr/>
          <p:nvPr/>
        </p:nvCxnSpPr>
        <p:spPr>
          <a:xfrm>
            <a:off x="3732212" y="40341"/>
            <a:ext cx="0" cy="6858000"/>
          </a:xfrm>
          <a:prstGeom prst="line">
            <a:avLst/>
          </a:prstGeom>
          <a:ln w="25400"/>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p:nvPicPr>
        <p:blipFill>
          <a:blip r:embed="rId4"/>
          <a:stretch>
            <a:fillRect/>
          </a:stretch>
        </p:blipFill>
        <p:spPr>
          <a:xfrm>
            <a:off x="379412" y="2310991"/>
            <a:ext cx="2414187" cy="2236018"/>
          </a:xfrm>
          <a:prstGeom prst="rect">
            <a:avLst/>
          </a:prstGeom>
        </p:spPr>
      </p:pic>
      <p:sp>
        <p:nvSpPr>
          <p:cNvPr id="15" name="Arrow: Bent 14"/>
          <p:cNvSpPr/>
          <p:nvPr/>
        </p:nvSpPr>
        <p:spPr>
          <a:xfrm rot="5400000">
            <a:off x="9868759" y="2222296"/>
            <a:ext cx="1270409" cy="1447800"/>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1"/>
              </a:solidFill>
            </a:endParaRPr>
          </a:p>
        </p:txBody>
      </p:sp>
      <p:sp>
        <p:nvSpPr>
          <p:cNvPr id="10" name="Rectangle 9"/>
          <p:cNvSpPr/>
          <p:nvPr/>
        </p:nvSpPr>
        <p:spPr>
          <a:xfrm>
            <a:off x="4687711" y="241788"/>
            <a:ext cx="3523722" cy="707886"/>
          </a:xfrm>
          <a:prstGeom prst="rect">
            <a:avLst/>
          </a:prstGeom>
        </p:spPr>
        <p:txBody>
          <a:bodyPr wrap="none">
            <a:spAutoFit/>
          </a:bodyPr>
          <a:lstStyle/>
          <a:p>
            <a:r>
              <a:rPr lang="en-US" sz="4000" b="1" dirty="0">
                <a:solidFill>
                  <a:srgbClr val="F3BE60"/>
                </a:solidFill>
                <a:ea typeface="+mj-ea"/>
                <a:cs typeface="+mj-cs"/>
              </a:rPr>
              <a:t>Using </a:t>
            </a:r>
            <a:r>
              <a:rPr lang="en-US" sz="4000" b="1" dirty="0" err="1">
                <a:solidFill>
                  <a:srgbClr val="F3BE60"/>
                </a:solidFill>
                <a:ea typeface="+mj-ea"/>
                <a:cs typeface="+mj-cs"/>
              </a:rPr>
              <a:t>HeidiSQL</a:t>
            </a:r>
            <a:r>
              <a:rPr lang="en-US" sz="4000" b="1" dirty="0">
                <a:solidFill>
                  <a:srgbClr val="F3BE60"/>
                </a:solidFill>
                <a:ea typeface="+mj-ea"/>
                <a:cs typeface="+mj-cs"/>
              </a:rPr>
              <a:t> </a:t>
            </a:r>
            <a:endParaRPr lang="en-US" dirty="0"/>
          </a:p>
        </p:txBody>
      </p:sp>
    </p:spTree>
    <p:extLst>
      <p:ext uri="{BB962C8B-B14F-4D97-AF65-F5344CB8AC3E}">
        <p14:creationId xmlns:p14="http://schemas.microsoft.com/office/powerpoint/2010/main" val="348437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par>
                                <p:cTn id="19" presetID="10"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par>
                                <p:cTn id="27" presetID="10" presetClass="entr" presetSubtype="0" fill="hold" nodeType="with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5" grpId="0" animBg="1"/>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7</a:t>
            </a:fld>
            <a:endParaRPr lang="en-US" dirty="0"/>
          </a:p>
        </p:txBody>
      </p:sp>
      <p:sp>
        <p:nvSpPr>
          <p:cNvPr id="4" name="Title 3"/>
          <p:cNvSpPr>
            <a:spLocks noGrp="1"/>
          </p:cNvSpPr>
          <p:nvPr>
            <p:ph type="title"/>
          </p:nvPr>
        </p:nvSpPr>
        <p:spPr>
          <a:xfrm>
            <a:off x="836613" y="128921"/>
            <a:ext cx="3505200" cy="1110780"/>
          </a:xfrm>
        </p:spPr>
        <p:txBody>
          <a:bodyPr/>
          <a:lstStyle/>
          <a:p>
            <a:r>
              <a:rPr lang="en-US" dirty="0"/>
              <a:t>SQL Server</a:t>
            </a:r>
          </a:p>
        </p:txBody>
      </p:sp>
      <p:cxnSp>
        <p:nvCxnSpPr>
          <p:cNvPr id="8" name="Straight Connector 7"/>
          <p:cNvCxnSpPr/>
          <p:nvPr/>
        </p:nvCxnSpPr>
        <p:spPr>
          <a:xfrm>
            <a:off x="5027612" y="0"/>
            <a:ext cx="0" cy="6858000"/>
          </a:xfrm>
          <a:prstGeom prst="line">
            <a:avLst/>
          </a:prstGeom>
          <a:ln w="25400"/>
        </p:spPr>
        <p:style>
          <a:lnRef idx="1">
            <a:schemeClr val="accent1"/>
          </a:lnRef>
          <a:fillRef idx="0">
            <a:schemeClr val="accent1"/>
          </a:fillRef>
          <a:effectRef idx="0">
            <a:schemeClr val="accent1"/>
          </a:effectRef>
          <a:fontRef idx="minor">
            <a:schemeClr val="tx1"/>
          </a:fontRef>
        </p:style>
      </p:cxnSp>
      <p:pic>
        <p:nvPicPr>
          <p:cNvPr id="7" name="Picture 6"/>
          <p:cNvPicPr>
            <a:picLocks noChangeAspect="1"/>
          </p:cNvPicPr>
          <p:nvPr/>
        </p:nvPicPr>
        <p:blipFill>
          <a:blip r:embed="rId2"/>
          <a:stretch>
            <a:fillRect/>
          </a:stretch>
        </p:blipFill>
        <p:spPr>
          <a:xfrm>
            <a:off x="6875556" y="1191462"/>
            <a:ext cx="3238085" cy="3165770"/>
          </a:xfrm>
          <a:prstGeom prst="rect">
            <a:avLst/>
          </a:prstGeom>
        </p:spPr>
      </p:pic>
      <p:pic>
        <p:nvPicPr>
          <p:cNvPr id="9" name="Picture 8"/>
          <p:cNvPicPr>
            <a:picLocks noChangeAspect="1"/>
          </p:cNvPicPr>
          <p:nvPr/>
        </p:nvPicPr>
        <p:blipFill>
          <a:blip r:embed="rId3"/>
          <a:stretch>
            <a:fillRect/>
          </a:stretch>
        </p:blipFill>
        <p:spPr>
          <a:xfrm>
            <a:off x="5422787" y="5096678"/>
            <a:ext cx="6143625" cy="809625"/>
          </a:xfrm>
          <a:prstGeom prst="rect">
            <a:avLst/>
          </a:prstGeom>
        </p:spPr>
      </p:pic>
      <p:pic>
        <p:nvPicPr>
          <p:cNvPr id="10" name="Picture 9"/>
          <p:cNvPicPr>
            <a:picLocks noChangeAspect="1"/>
          </p:cNvPicPr>
          <p:nvPr/>
        </p:nvPicPr>
        <p:blipFill>
          <a:blip r:embed="rId4"/>
          <a:stretch>
            <a:fillRect/>
          </a:stretch>
        </p:blipFill>
        <p:spPr>
          <a:xfrm>
            <a:off x="303210" y="2269522"/>
            <a:ext cx="4457797" cy="1009650"/>
          </a:xfrm>
          <a:prstGeom prst="rect">
            <a:avLst/>
          </a:prstGeom>
        </p:spPr>
      </p:pic>
      <p:pic>
        <p:nvPicPr>
          <p:cNvPr id="12" name="Picture 11"/>
          <p:cNvPicPr>
            <a:picLocks noChangeAspect="1"/>
          </p:cNvPicPr>
          <p:nvPr/>
        </p:nvPicPr>
        <p:blipFill>
          <a:blip r:embed="rId5"/>
          <a:stretch>
            <a:fillRect/>
          </a:stretch>
        </p:blipFill>
        <p:spPr>
          <a:xfrm>
            <a:off x="836612" y="4469780"/>
            <a:ext cx="3248025" cy="561975"/>
          </a:xfrm>
          <a:prstGeom prst="rect">
            <a:avLst/>
          </a:prstGeom>
        </p:spPr>
      </p:pic>
      <p:sp>
        <p:nvSpPr>
          <p:cNvPr id="13" name="Arrow: Down 12"/>
          <p:cNvSpPr/>
          <p:nvPr/>
        </p:nvSpPr>
        <p:spPr>
          <a:xfrm>
            <a:off x="1903412" y="3569676"/>
            <a:ext cx="762000" cy="609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4" name="Arrow: Down 13"/>
          <p:cNvSpPr/>
          <p:nvPr/>
        </p:nvSpPr>
        <p:spPr>
          <a:xfrm>
            <a:off x="8113598" y="4422155"/>
            <a:ext cx="762000" cy="609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5" name="Rectangle 4"/>
          <p:cNvSpPr/>
          <p:nvPr/>
        </p:nvSpPr>
        <p:spPr>
          <a:xfrm>
            <a:off x="6222851" y="330368"/>
            <a:ext cx="2776722" cy="707886"/>
          </a:xfrm>
          <a:prstGeom prst="rect">
            <a:avLst/>
          </a:prstGeom>
        </p:spPr>
        <p:txBody>
          <a:bodyPr wrap="none">
            <a:spAutoFit/>
          </a:bodyPr>
          <a:lstStyle/>
          <a:p>
            <a:r>
              <a:rPr lang="en-US" sz="4000" b="1" dirty="0">
                <a:solidFill>
                  <a:srgbClr val="F3BE60"/>
                </a:solidFill>
                <a:ea typeface="+mj-ea"/>
                <a:cs typeface="+mj-cs"/>
              </a:rPr>
              <a:t>Using SSMS </a:t>
            </a:r>
            <a:endParaRPr lang="en-US" dirty="0"/>
          </a:p>
        </p:txBody>
      </p:sp>
    </p:spTree>
    <p:extLst>
      <p:ext uri="{BB962C8B-B14F-4D97-AF65-F5344CB8AC3E}">
        <p14:creationId xmlns:p14="http://schemas.microsoft.com/office/powerpoint/2010/main" val="3412809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par>
                                <p:cTn id="19" presetID="10" presetClass="entr" presetSubtype="0" fill="hold"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500"/>
                                        <p:tgtEl>
                                          <p:spTgt spid="5"/>
                                        </p:tgtEl>
                                      </p:cBhvr>
                                    </p:animEffect>
                                  </p:childTnLst>
                                </p:cTn>
                              </p:par>
                              <p:par>
                                <p:cTn id="27" presetID="10" presetClass="entr" presetSubtype="0" fill="hold"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5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par>
                                <p:cTn id="35" presetID="10" presetClass="entr" presetSubtype="0" fill="hold"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3" grpId="0" animBg="1"/>
      <p:bldP spid="14" grpId="0" animBg="1"/>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39788" y="-152400"/>
            <a:ext cx="14249400" cy="9677400"/>
          </a:xfrm>
        </p:spPr>
      </p:pic>
      <p:sp>
        <p:nvSpPr>
          <p:cNvPr id="2" name="Slide Number Placeholder 1"/>
          <p:cNvSpPr>
            <a:spLocks noGrp="1"/>
          </p:cNvSpPr>
          <p:nvPr>
            <p:ph type="sldNum" sz="quarter" idx="4"/>
          </p:nvPr>
        </p:nvSpPr>
        <p:spPr/>
        <p:txBody>
          <a:bodyPr/>
          <a:lstStyle/>
          <a:p>
            <a:fld id="{C014DD1E-5D91-48A3-AD6D-45FBA980D106}" type="slidenum">
              <a:rPr lang="en-US" smtClean="0"/>
              <a:pPr/>
              <a:t>8</a:t>
            </a:fld>
            <a:endParaRPr lang="en-US" dirty="0"/>
          </a:p>
        </p:txBody>
      </p:sp>
      <p:sp>
        <p:nvSpPr>
          <p:cNvPr id="4" name="Title 3"/>
          <p:cNvSpPr>
            <a:spLocks noGrp="1"/>
          </p:cNvSpPr>
          <p:nvPr>
            <p:ph type="title"/>
          </p:nvPr>
        </p:nvSpPr>
        <p:spPr>
          <a:xfrm>
            <a:off x="0" y="1752600"/>
            <a:ext cx="12188825" cy="1433701"/>
          </a:xfrm>
          <a:solidFill>
            <a:schemeClr val="tx1">
              <a:alpha val="50000"/>
            </a:schemeClr>
          </a:solidFill>
        </p:spPr>
        <p:txBody>
          <a:bodyPr>
            <a:normAutofit/>
          </a:bodyPr>
          <a:lstStyle/>
          <a:p>
            <a:pPr algn="ctr"/>
            <a:r>
              <a:rPr lang="en-US" sz="6600" dirty="0">
                <a:solidFill>
                  <a:srgbClr val="2169C6"/>
                </a:solidFill>
              </a:rPr>
              <a:t>Creating Tables</a:t>
            </a:r>
          </a:p>
        </p:txBody>
      </p:sp>
    </p:spTree>
    <p:extLst>
      <p:ext uri="{BB962C8B-B14F-4D97-AF65-F5344CB8AC3E}">
        <p14:creationId xmlns:p14="http://schemas.microsoft.com/office/powerpoint/2010/main" val="2414126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9</a:t>
            </a:fld>
            <a:endParaRPr lang="en-US" dirty="0"/>
          </a:p>
        </p:txBody>
      </p:sp>
      <p:sp>
        <p:nvSpPr>
          <p:cNvPr id="4" name="Title 3"/>
          <p:cNvSpPr>
            <a:spLocks noGrp="1"/>
          </p:cNvSpPr>
          <p:nvPr>
            <p:ph type="title"/>
          </p:nvPr>
        </p:nvSpPr>
        <p:spPr>
          <a:xfrm>
            <a:off x="684213" y="15240"/>
            <a:ext cx="1981200" cy="1110780"/>
          </a:xfrm>
        </p:spPr>
        <p:txBody>
          <a:bodyPr/>
          <a:lstStyle/>
          <a:p>
            <a:r>
              <a:rPr lang="en-US" dirty="0"/>
              <a:t>MySQL</a:t>
            </a:r>
          </a:p>
        </p:txBody>
      </p:sp>
      <p:cxnSp>
        <p:nvCxnSpPr>
          <p:cNvPr id="8" name="Straight Connector 7"/>
          <p:cNvCxnSpPr/>
          <p:nvPr/>
        </p:nvCxnSpPr>
        <p:spPr>
          <a:xfrm>
            <a:off x="4265612" y="40341"/>
            <a:ext cx="0" cy="6858000"/>
          </a:xfrm>
          <a:prstGeom prst="line">
            <a:avLst/>
          </a:prstGeom>
          <a:ln w="25400"/>
        </p:spPr>
        <p:style>
          <a:lnRef idx="1">
            <a:schemeClr val="accent1"/>
          </a:lnRef>
          <a:fillRef idx="0">
            <a:schemeClr val="accent1"/>
          </a:fillRef>
          <a:effectRef idx="0">
            <a:schemeClr val="accent1"/>
          </a:effectRef>
          <a:fontRef idx="minor">
            <a:schemeClr val="tx1"/>
          </a:fontRef>
        </p:style>
      </p:cxnSp>
      <p:pic>
        <p:nvPicPr>
          <p:cNvPr id="3" name="Picture 2"/>
          <p:cNvPicPr>
            <a:picLocks noChangeAspect="1"/>
          </p:cNvPicPr>
          <p:nvPr/>
        </p:nvPicPr>
        <p:blipFill>
          <a:blip r:embed="rId2"/>
          <a:stretch>
            <a:fillRect/>
          </a:stretch>
        </p:blipFill>
        <p:spPr>
          <a:xfrm>
            <a:off x="4437062" y="1365193"/>
            <a:ext cx="4467225" cy="3441814"/>
          </a:xfrm>
          <a:prstGeom prst="rect">
            <a:avLst/>
          </a:prstGeom>
        </p:spPr>
      </p:pic>
      <p:pic>
        <p:nvPicPr>
          <p:cNvPr id="9" name="Picture 8"/>
          <p:cNvPicPr>
            <a:picLocks noChangeAspect="1"/>
          </p:cNvPicPr>
          <p:nvPr/>
        </p:nvPicPr>
        <p:blipFill>
          <a:blip r:embed="rId3"/>
          <a:stretch>
            <a:fillRect/>
          </a:stretch>
        </p:blipFill>
        <p:spPr>
          <a:xfrm>
            <a:off x="9532937" y="2354830"/>
            <a:ext cx="2581275" cy="1657350"/>
          </a:xfrm>
          <a:prstGeom prst="rect">
            <a:avLst/>
          </a:prstGeom>
        </p:spPr>
      </p:pic>
      <p:pic>
        <p:nvPicPr>
          <p:cNvPr id="10" name="Picture 9"/>
          <p:cNvPicPr>
            <a:picLocks noChangeAspect="1"/>
          </p:cNvPicPr>
          <p:nvPr/>
        </p:nvPicPr>
        <p:blipFill>
          <a:blip r:embed="rId4"/>
          <a:stretch>
            <a:fillRect/>
          </a:stretch>
        </p:blipFill>
        <p:spPr>
          <a:xfrm>
            <a:off x="4565537" y="5223065"/>
            <a:ext cx="7000875" cy="1400175"/>
          </a:xfrm>
          <a:prstGeom prst="rect">
            <a:avLst/>
          </a:prstGeom>
        </p:spPr>
      </p:pic>
      <p:sp>
        <p:nvSpPr>
          <p:cNvPr id="12" name="Arrow: Right 11"/>
          <p:cNvSpPr/>
          <p:nvPr/>
        </p:nvSpPr>
        <p:spPr>
          <a:xfrm>
            <a:off x="8990012" y="2743200"/>
            <a:ext cx="457200" cy="685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3" name="Arrow: Down 12"/>
          <p:cNvSpPr/>
          <p:nvPr/>
        </p:nvSpPr>
        <p:spPr>
          <a:xfrm>
            <a:off x="10056812" y="4296105"/>
            <a:ext cx="914400" cy="64303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4" name="TextBox 13"/>
          <p:cNvSpPr txBox="1"/>
          <p:nvPr/>
        </p:nvSpPr>
        <p:spPr>
          <a:xfrm>
            <a:off x="74612" y="2415524"/>
            <a:ext cx="4724400" cy="2154436"/>
          </a:xfrm>
          <a:prstGeom prst="rect">
            <a:avLst/>
          </a:prstGeom>
          <a:noFill/>
        </p:spPr>
        <p:txBody>
          <a:bodyPr wrap="square" rtlCol="0">
            <a:spAutoFit/>
          </a:bodyPr>
          <a:lstStyle/>
          <a:p>
            <a:r>
              <a:rPr lang="en-US" sz="2200" b="1" dirty="0">
                <a:solidFill>
                  <a:srgbClr val="F3BE60"/>
                </a:solidFill>
              </a:rPr>
              <a:t>CREATE TABLE </a:t>
            </a:r>
            <a:r>
              <a:rPr lang="en-US" sz="2200" dirty="0" err="1"/>
              <a:t>table_name</a:t>
            </a:r>
            <a:endParaRPr lang="en-US" sz="2200" dirty="0"/>
          </a:p>
          <a:p>
            <a:r>
              <a:rPr lang="en-US" sz="2200" b="1" dirty="0"/>
              <a:t>(</a:t>
            </a:r>
          </a:p>
          <a:p>
            <a:r>
              <a:rPr lang="en-US" sz="2200" b="1" dirty="0"/>
              <a:t>id </a:t>
            </a:r>
            <a:r>
              <a:rPr lang="en-US" sz="2200" b="1" dirty="0">
                <a:solidFill>
                  <a:srgbClr val="F3BE60"/>
                </a:solidFill>
              </a:rPr>
              <a:t>INT</a:t>
            </a:r>
            <a:r>
              <a:rPr lang="en-US" sz="2200" b="1" dirty="0"/>
              <a:t> NOT NULL,</a:t>
            </a:r>
          </a:p>
          <a:p>
            <a:r>
              <a:rPr lang="en-US" sz="2200" b="1" dirty="0"/>
              <a:t>name </a:t>
            </a:r>
            <a:r>
              <a:rPr lang="en-US" sz="2200" b="1" dirty="0">
                <a:solidFill>
                  <a:srgbClr val="F3BE60"/>
                </a:solidFill>
              </a:rPr>
              <a:t>VARCHAR(50) </a:t>
            </a:r>
            <a:r>
              <a:rPr lang="en-US" sz="2200" b="1" dirty="0"/>
              <a:t>NOT NULL,</a:t>
            </a:r>
          </a:p>
          <a:p>
            <a:r>
              <a:rPr lang="en-US" sz="2200" b="1" dirty="0"/>
              <a:t>age </a:t>
            </a:r>
            <a:r>
              <a:rPr lang="en-US" sz="2200" b="1" dirty="0">
                <a:solidFill>
                  <a:srgbClr val="F3BE60"/>
                </a:solidFill>
              </a:rPr>
              <a:t>INT</a:t>
            </a:r>
          </a:p>
          <a:p>
            <a:r>
              <a:rPr lang="en-US" sz="2200" b="1" dirty="0"/>
              <a:t>)</a:t>
            </a:r>
          </a:p>
        </p:txBody>
      </p:sp>
      <p:sp>
        <p:nvSpPr>
          <p:cNvPr id="6" name="Rectangle 5"/>
          <p:cNvSpPr/>
          <p:nvPr/>
        </p:nvSpPr>
        <p:spPr>
          <a:xfrm>
            <a:off x="4799012" y="216687"/>
            <a:ext cx="3523722" cy="707886"/>
          </a:xfrm>
          <a:prstGeom prst="rect">
            <a:avLst/>
          </a:prstGeom>
        </p:spPr>
        <p:txBody>
          <a:bodyPr wrap="none">
            <a:spAutoFit/>
          </a:bodyPr>
          <a:lstStyle/>
          <a:p>
            <a:r>
              <a:rPr lang="en-US" sz="4000" b="1" dirty="0">
                <a:solidFill>
                  <a:srgbClr val="F3BE60"/>
                </a:solidFill>
                <a:ea typeface="+mj-ea"/>
                <a:cs typeface="+mj-cs"/>
              </a:rPr>
              <a:t>Using </a:t>
            </a:r>
            <a:r>
              <a:rPr lang="en-US" sz="4000" b="1" dirty="0" err="1">
                <a:solidFill>
                  <a:srgbClr val="F3BE60"/>
                </a:solidFill>
                <a:ea typeface="+mj-ea"/>
                <a:cs typeface="+mj-cs"/>
              </a:rPr>
              <a:t>HeidiSQL</a:t>
            </a:r>
            <a:r>
              <a:rPr lang="en-US" sz="4000" b="1" dirty="0">
                <a:solidFill>
                  <a:srgbClr val="F3BE60"/>
                </a:solidFill>
                <a:ea typeface="+mj-ea"/>
                <a:cs typeface="+mj-cs"/>
              </a:rPr>
              <a:t> </a:t>
            </a:r>
            <a:endParaRPr lang="en-US" dirty="0"/>
          </a:p>
        </p:txBody>
      </p:sp>
    </p:spTree>
    <p:extLst>
      <p:ext uri="{BB962C8B-B14F-4D97-AF65-F5344CB8AC3E}">
        <p14:creationId xmlns:p14="http://schemas.microsoft.com/office/powerpoint/2010/main" val="3938775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par>
                                <p:cTn id="27" presetID="10" presetClass="entr" presetSubtype="0" fill="hold"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par>
                                <p:cTn id="35" presetID="10" presetClass="entr" presetSubtype="0" fill="hold" nodeType="with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2" grpId="0" animBg="1"/>
      <p:bldP spid="13" grpId="0" animBg="1"/>
      <p:bldP spid="14" grpId="0"/>
      <p:bldP spid="6" grpId="0"/>
    </p:bldLst>
  </p:timing>
</p:sld>
</file>

<file path=ppt/theme/theme1.xml><?xml version="1.0" encoding="utf-8"?>
<a:theme xmlns:a="http://schemas.openxmlformats.org/drawingml/2006/main" name="SoftUni 16x9">
  <a:themeElements>
    <a:clrScheme name="SoftUni Color Them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F6C781"/>
      </a:hlink>
      <a:folHlink>
        <a:srgbClr val="F2AC44"/>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3836F65B-1B07-41EE-A0E8-BC6EF38552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Software-University-Foundation</Template>
  <TotalTime>0</TotalTime>
  <Words>1114</Words>
  <Application>Microsoft Office PowerPoint</Application>
  <PresentationFormat>Custom</PresentationFormat>
  <Paragraphs>288</Paragraphs>
  <Slides>46</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Arial</vt:lpstr>
      <vt:lpstr>Calibri</vt:lpstr>
      <vt:lpstr>Consolas</vt:lpstr>
      <vt:lpstr>Wingdings</vt:lpstr>
      <vt:lpstr>Wingdings 2</vt:lpstr>
      <vt:lpstr>SoftUni 16x9</vt:lpstr>
      <vt:lpstr>Data Definition and Data Types</vt:lpstr>
      <vt:lpstr>Table of Contents </vt:lpstr>
      <vt:lpstr>Questions</vt:lpstr>
      <vt:lpstr>Common Data Types </vt:lpstr>
      <vt:lpstr>Creating Database</vt:lpstr>
      <vt:lpstr>MySQL  </vt:lpstr>
      <vt:lpstr>SQL Server</vt:lpstr>
      <vt:lpstr>Creating Tables</vt:lpstr>
      <vt:lpstr>MySQL</vt:lpstr>
      <vt:lpstr>SQL Server</vt:lpstr>
      <vt:lpstr>PowerPoint Presentation</vt:lpstr>
      <vt:lpstr>MySQL</vt:lpstr>
      <vt:lpstr>SQL Server</vt:lpstr>
      <vt:lpstr>Adding auto increment</vt:lpstr>
      <vt:lpstr>Adding check constraint</vt:lpstr>
      <vt:lpstr>MySQL</vt:lpstr>
      <vt:lpstr>Set unique field </vt:lpstr>
      <vt:lpstr>Dropping Table</vt:lpstr>
      <vt:lpstr>MySQL</vt:lpstr>
      <vt:lpstr>SQL Server</vt:lpstr>
      <vt:lpstr>Dropping primary keys</vt:lpstr>
      <vt:lpstr>MySQL</vt:lpstr>
      <vt:lpstr>SQL Server</vt:lpstr>
      <vt:lpstr>Dropping check constraint</vt:lpstr>
      <vt:lpstr>MySQL</vt:lpstr>
      <vt:lpstr>Drop unique field </vt:lpstr>
      <vt:lpstr>Dropping Database</vt:lpstr>
      <vt:lpstr>MySQL</vt:lpstr>
      <vt:lpstr>SQL Server</vt:lpstr>
      <vt:lpstr>PowerPoint Presentation</vt:lpstr>
      <vt:lpstr>MySQL</vt:lpstr>
      <vt:lpstr>SQL Server</vt:lpstr>
      <vt:lpstr>Altering table and adding primary keys </vt:lpstr>
      <vt:lpstr>MySQL/SQL Server </vt:lpstr>
      <vt:lpstr>Adding check constraint on altering table </vt:lpstr>
      <vt:lpstr>MySQL</vt:lpstr>
      <vt:lpstr>Adding unique field on alter table</vt:lpstr>
      <vt:lpstr>PowerPoint Presentation</vt:lpstr>
      <vt:lpstr>Using HeidiSQL </vt:lpstr>
      <vt:lpstr>Using SSMS </vt:lpstr>
      <vt:lpstr>PowerPoint Presentation</vt:lpstr>
      <vt:lpstr>Erasing Data</vt:lpstr>
      <vt:lpstr>Summary</vt:lpstr>
      <vt:lpstr>Data Definition and Data Types</vt:lpstr>
      <vt:lpstr>License</vt:lpstr>
      <vt:lpstr>Free Trainings @ Software University</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Database Systems - Overview</dc:title>
  <dc:subject>Software Development Course</dc:subject>
  <dc:creator/>
  <cp:keywords>Databases, SQL, programming, SoftUni, Software University, programming, software development, software engineering, course, database systems</cp:keywords>
  <dc:description>Software University Foundation - http://softuni.org</dc:description>
  <cp:lastModifiedBy/>
  <cp:revision>1</cp:revision>
  <dcterms:created xsi:type="dcterms:W3CDTF">2014-01-02T17:00:34Z</dcterms:created>
  <dcterms:modified xsi:type="dcterms:W3CDTF">2016-09-26T14:42:20Z</dcterms:modified>
  <cp:category>Databases, SQL, programming, SoftUni, Software University, programming, software development, software engineering, course, database systems</cp:category>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TC027879909991</vt:lpwstr>
  </property>
</Properties>
</file>

<file path=docProps/thumbnail.jpeg>
</file>